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88" r:id="rId10"/>
    <p:sldId id="290" r:id="rId11"/>
    <p:sldId id="291" r:id="rId12"/>
    <p:sldId id="265" r:id="rId13"/>
    <p:sldId id="266" r:id="rId14"/>
    <p:sldId id="269" r:id="rId15"/>
    <p:sldId id="280" r:id="rId16"/>
    <p:sldId id="271" r:id="rId17"/>
    <p:sldId id="281" r:id="rId18"/>
    <p:sldId id="292" r:id="rId19"/>
    <p:sldId id="273" r:id="rId20"/>
    <p:sldId id="282" r:id="rId21"/>
    <p:sldId id="283" r:id="rId22"/>
    <p:sldId id="275" r:id="rId23"/>
    <p:sldId id="284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>
        <p:scale>
          <a:sx n="66" d="100"/>
          <a:sy n="66" d="100"/>
        </p:scale>
        <p:origin x="87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E3805-94F5-4B67-AAA9-41EE65F04B65}" type="doc">
      <dgm:prSet loTypeId="urn:microsoft.com/office/officeart/2005/8/layout/cycle2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32E751C-BBEA-481F-80A0-B1327164C7F8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1.ระบบการจัดการข้อมูลผู้ป่วย</a:t>
          </a:r>
          <a:endParaRPr lang="en-US" sz="2400" b="1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48A0ABC-2BB0-4620-91BD-BCBABBA95358}" type="parTrans" cxnId="{CDBBE6E4-63C2-41AD-B059-7A0FFA005B0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D3A8C750-4427-4A6A-9A1A-0E1E3D3ED24B}" type="sibTrans" cxnId="{CDBBE6E4-63C2-41AD-B059-7A0FFA005B0F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D7489F0-5ABB-4584-8277-50B8EBD1F772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2.ระบบการจัดการข้อมูลเจ้าหน้าที่</a:t>
          </a:r>
          <a:endParaRPr lang="en-US" sz="2400" b="1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E5A73C7-8336-4161-AB3A-C961C2D26D2E}" type="parTrans" cxnId="{D31D1EBC-390B-4380-99D8-C57CD52FAAC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B4BBB38C-C229-44BF-9650-CCFE182DD912}" type="sibTrans" cxnId="{D31D1EBC-390B-4380-99D8-C57CD52FAACF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0562741-BF09-4F92-B31E-430F19775BCC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3.ระบบการจัดการร้านค้าวัตถุดิบ</a:t>
          </a:r>
          <a:endParaRPr lang="en-US" sz="2400" b="1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494B162-8850-4531-B4BC-608E293B256B}" type="parTrans" cxnId="{7AF156DA-4449-4B3E-BFB7-A128422BD3AD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71FB26F2-624A-4173-89CF-91C9D0E7E090}" type="sibTrans" cxnId="{7AF156DA-4449-4B3E-BFB7-A128422BD3AD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B5BA387-D29B-4969-84DE-6AF18A685723}">
      <dgm:prSet phldrT="[Text]" custT="1"/>
      <dgm:spPr/>
      <dgm:t>
        <a:bodyPr/>
        <a:lstStyle/>
        <a:p>
          <a:r>
            <a:rPr lang="th-TH" sz="2400" b="1" cap="none" spc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4.ระบบการจัดการข้อมูลประเภทอาหาร</a:t>
          </a:r>
          <a:endParaRPr lang="en-US" sz="2400" b="1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D1958C6-4881-4189-87BB-7D885BD48007}" type="parTrans" cxnId="{484A936E-CFDB-4D39-9BA0-6D7059C24D59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24D3945B-9B74-48C6-947E-3E554157BC3F}" type="sibTrans" cxnId="{484A936E-CFDB-4D39-9BA0-6D7059C24D59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C0045DE-27DD-42F2-A266-77C6CF888816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7.ระบบ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การจัดการวัตถุดิบที่ใช้ในการทำอาหาร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9857735-563D-4932-8174-2BE4D172F1EB}" type="parTrans" cxnId="{E2269D0E-C885-424D-9450-C2AC7F903F04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C8B525EF-A6A0-4D8E-87B4-04EB54C573FA}" type="sibTrans" cxnId="{E2269D0E-C885-424D-9450-C2AC7F903F04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D78A5E7-01CC-494A-9F9A-2313C470A2D7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5.ระบบจัดการเมนูอาหาร</a:t>
          </a:r>
          <a:endParaRPr lang="en-US" sz="2400" b="1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A47C9F4-D219-47F9-A454-C48739B758FF}" type="parTrans" cxnId="{9C4218B1-4100-4BAC-9848-584FCC3F20C5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285DEC02-41CE-4F75-8176-96E88BAD6863}" type="sibTrans" cxnId="{9C4218B1-4100-4BAC-9848-584FCC3F20C5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C435E50-DA6A-4400-858A-02703DA3AB8C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6.ระบบการ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สั่งอาหารและจัดส่งอาหารให้กับผู้ป่วย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DE68F64-2451-442F-950B-E22625C4AE3B}" type="parTrans" cxnId="{2B6A0C17-FE8C-4CB4-B7BF-78E655A65C22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4860376B-407B-479C-9072-D1C0599DFA97}" type="sibTrans" cxnId="{2B6A0C17-FE8C-4CB4-B7BF-78E655A65C22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EA3A621-BADB-44B8-9E05-8A0D3729A2FC}" type="pres">
      <dgm:prSet presAssocID="{E70E3805-94F5-4B67-AAA9-41EE65F04B6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7CF8EF-6477-448F-B42A-DC260BEDBDFE}" type="pres">
      <dgm:prSet presAssocID="{A32E751C-BBEA-481F-80A0-B1327164C7F8}" presName="node" presStyleLbl="node1" presStyleIdx="0" presStyleCnt="7" custScaleX="195354" custScaleY="74772" custRadScaleRad="107141" custRadScaleInc="-29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E72D48-EDDA-46D4-8EF4-891F14A29066}" type="pres">
      <dgm:prSet presAssocID="{D3A8C750-4427-4A6A-9A1A-0E1E3D3ED24B}" presName="sibTrans" presStyleLbl="sibTrans2D1" presStyleIdx="0" presStyleCnt="7"/>
      <dgm:spPr/>
      <dgm:t>
        <a:bodyPr/>
        <a:lstStyle/>
        <a:p>
          <a:endParaRPr lang="en-US"/>
        </a:p>
      </dgm:t>
    </dgm:pt>
    <dgm:pt modelId="{236072C7-1306-4935-8684-37B9A4C6A9A7}" type="pres">
      <dgm:prSet presAssocID="{D3A8C750-4427-4A6A-9A1A-0E1E3D3ED24B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FB190510-15FA-4E6F-9B13-1781CE3ADA44}" type="pres">
      <dgm:prSet presAssocID="{4D7489F0-5ABB-4584-8277-50B8EBD1F772}" presName="node" presStyleLbl="node1" presStyleIdx="1" presStyleCnt="7" custScaleX="164097" custScaleY="68598" custRadScaleRad="162198" custRadScaleInc="68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61592-4CC9-49B2-9996-3C29D195253A}" type="pres">
      <dgm:prSet presAssocID="{B4BBB38C-C229-44BF-9650-CCFE182DD912}" presName="sibTrans" presStyleLbl="sibTrans2D1" presStyleIdx="1" presStyleCnt="7"/>
      <dgm:spPr/>
      <dgm:t>
        <a:bodyPr/>
        <a:lstStyle/>
        <a:p>
          <a:endParaRPr lang="en-US"/>
        </a:p>
      </dgm:t>
    </dgm:pt>
    <dgm:pt modelId="{91D7152F-16C4-4A11-8C0B-5678A97D9385}" type="pres">
      <dgm:prSet presAssocID="{B4BBB38C-C229-44BF-9650-CCFE182DD912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59CEE26F-2D80-45B5-AC34-34DF8C7CDA57}" type="pres">
      <dgm:prSet presAssocID="{C0562741-BF09-4F92-B31E-430F19775BCC}" presName="node" presStyleLbl="node1" presStyleIdx="2" presStyleCnt="7" custScaleX="190798" custScaleY="67265" custRadScaleRad="178540" custRadScaleInc="-360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77333-DBB0-47CA-A9D5-C457D4EA4732}" type="pres">
      <dgm:prSet presAssocID="{71FB26F2-624A-4173-89CF-91C9D0E7E090}" presName="sibTrans" presStyleLbl="sibTrans2D1" presStyleIdx="2" presStyleCnt="7"/>
      <dgm:spPr/>
      <dgm:t>
        <a:bodyPr/>
        <a:lstStyle/>
        <a:p>
          <a:endParaRPr lang="en-US"/>
        </a:p>
      </dgm:t>
    </dgm:pt>
    <dgm:pt modelId="{757AABBA-F88D-4CDF-BE65-456CAB2DC19A}" type="pres">
      <dgm:prSet presAssocID="{71FB26F2-624A-4173-89CF-91C9D0E7E090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C736D6E8-78A6-4394-9E1D-F81ECF9617AA}" type="pres">
      <dgm:prSet presAssocID="{BB5BA387-D29B-4969-84DE-6AF18A685723}" presName="node" presStyleLbl="node1" presStyleIdx="3" presStyleCnt="7" custScaleX="175081" custScaleY="74358" custRadScaleRad="106153" custRadScaleInc="-609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8F977-6788-45D0-AC5A-19919CFD4D31}" type="pres">
      <dgm:prSet presAssocID="{24D3945B-9B74-48C6-947E-3E554157BC3F}" presName="sibTrans" presStyleLbl="sibTrans2D1" presStyleIdx="3" presStyleCnt="7"/>
      <dgm:spPr/>
      <dgm:t>
        <a:bodyPr/>
        <a:lstStyle/>
        <a:p>
          <a:endParaRPr lang="en-US"/>
        </a:p>
      </dgm:t>
    </dgm:pt>
    <dgm:pt modelId="{980D47AA-0BC0-4883-BE5D-CA33B5678980}" type="pres">
      <dgm:prSet presAssocID="{24D3945B-9B74-48C6-947E-3E554157BC3F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259276A4-4FAA-4694-B7B3-0F9E51F8A10F}" type="pres">
      <dgm:prSet presAssocID="{8D78A5E7-01CC-494A-9F9A-2313C470A2D7}" presName="node" presStyleLbl="node1" presStyleIdx="4" presStyleCnt="7" custScaleX="169209" custScaleY="68685" custRadScaleRad="104611" custRadScaleInc="46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8F47-1BCC-4EAE-A592-599458438FB6}" type="pres">
      <dgm:prSet presAssocID="{285DEC02-41CE-4F75-8176-96E88BAD6863}" presName="sibTrans" presStyleLbl="sibTrans2D1" presStyleIdx="4" presStyleCnt="7"/>
      <dgm:spPr/>
      <dgm:t>
        <a:bodyPr/>
        <a:lstStyle/>
        <a:p>
          <a:endParaRPr lang="en-US"/>
        </a:p>
      </dgm:t>
    </dgm:pt>
    <dgm:pt modelId="{D5DCF3CD-E865-4AE4-924D-048576D01E6E}" type="pres">
      <dgm:prSet presAssocID="{285DEC02-41CE-4F75-8176-96E88BAD6863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687A4D39-BACF-4161-89CF-90C22C4035C9}" type="pres">
      <dgm:prSet presAssocID="{DC435E50-DA6A-4400-858A-02703DA3AB8C}" presName="node" presStyleLbl="node1" presStyleIdx="5" presStyleCnt="7" custScaleX="239867" custScaleY="82896" custRadScaleRad="150013" custRadScaleInc="333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F50D0-D147-4C13-A39E-2E886B4474AC}" type="pres">
      <dgm:prSet presAssocID="{4860376B-407B-479C-9072-D1C0599DFA9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ABBBB9A9-6E5C-423C-945F-83C56E3BC329}" type="pres">
      <dgm:prSet presAssocID="{4860376B-407B-479C-9072-D1C0599DFA97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EAAD418D-75F9-4D95-B05C-2DA2EE55C5A2}" type="pres">
      <dgm:prSet presAssocID="{EC0045DE-27DD-42F2-A266-77C6CF888816}" presName="node" presStyleLbl="node1" presStyleIdx="6" presStyleCnt="7" custScaleX="224157" custScaleY="78397" custRadScaleRad="152992" custRadScaleInc="-636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F24DE-3029-480D-B6F5-2CCBBF116E65}" type="pres">
      <dgm:prSet presAssocID="{C8B525EF-A6A0-4D8E-87B4-04EB54C573FA}" presName="sibTrans" presStyleLbl="sibTrans2D1" presStyleIdx="6" presStyleCnt="7"/>
      <dgm:spPr/>
      <dgm:t>
        <a:bodyPr/>
        <a:lstStyle/>
        <a:p>
          <a:endParaRPr lang="en-US"/>
        </a:p>
      </dgm:t>
    </dgm:pt>
    <dgm:pt modelId="{FDC82464-E644-4254-B8A2-F38F78E41824}" type="pres">
      <dgm:prSet presAssocID="{C8B525EF-A6A0-4D8E-87B4-04EB54C573FA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7AF156DA-4449-4B3E-BFB7-A128422BD3AD}" srcId="{E70E3805-94F5-4B67-AAA9-41EE65F04B65}" destId="{C0562741-BF09-4F92-B31E-430F19775BCC}" srcOrd="2" destOrd="0" parTransId="{C494B162-8850-4531-B4BC-608E293B256B}" sibTransId="{71FB26F2-624A-4173-89CF-91C9D0E7E090}"/>
    <dgm:cxn modelId="{01FF5F43-8650-4B06-A2DA-7FDB8E9BC853}" type="presOf" srcId="{8D78A5E7-01CC-494A-9F9A-2313C470A2D7}" destId="{259276A4-4FAA-4694-B7B3-0F9E51F8A10F}" srcOrd="0" destOrd="0" presId="urn:microsoft.com/office/officeart/2005/8/layout/cycle2"/>
    <dgm:cxn modelId="{086E4D5A-FC48-4551-A662-4B679FB24A5C}" type="presOf" srcId="{EC0045DE-27DD-42F2-A266-77C6CF888816}" destId="{EAAD418D-75F9-4D95-B05C-2DA2EE55C5A2}" srcOrd="0" destOrd="0" presId="urn:microsoft.com/office/officeart/2005/8/layout/cycle2"/>
    <dgm:cxn modelId="{1BB67C17-AF46-49E7-8814-6DF635DB5E80}" type="presOf" srcId="{24D3945B-9B74-48C6-947E-3E554157BC3F}" destId="{B9C8F977-6788-45D0-AC5A-19919CFD4D31}" srcOrd="0" destOrd="0" presId="urn:microsoft.com/office/officeart/2005/8/layout/cycle2"/>
    <dgm:cxn modelId="{8EDC9D7F-BC83-4F35-B42F-C10E92482890}" type="presOf" srcId="{DC435E50-DA6A-4400-858A-02703DA3AB8C}" destId="{687A4D39-BACF-4161-89CF-90C22C4035C9}" srcOrd="0" destOrd="0" presId="urn:microsoft.com/office/officeart/2005/8/layout/cycle2"/>
    <dgm:cxn modelId="{2B6A0C17-FE8C-4CB4-B7BF-78E655A65C22}" srcId="{E70E3805-94F5-4B67-AAA9-41EE65F04B65}" destId="{DC435E50-DA6A-4400-858A-02703DA3AB8C}" srcOrd="5" destOrd="0" parTransId="{3DE68F64-2451-442F-950B-E22625C4AE3B}" sibTransId="{4860376B-407B-479C-9072-D1C0599DFA97}"/>
    <dgm:cxn modelId="{9C4218B1-4100-4BAC-9848-584FCC3F20C5}" srcId="{E70E3805-94F5-4B67-AAA9-41EE65F04B65}" destId="{8D78A5E7-01CC-494A-9F9A-2313C470A2D7}" srcOrd="4" destOrd="0" parTransId="{3A47C9F4-D219-47F9-A454-C48739B758FF}" sibTransId="{285DEC02-41CE-4F75-8176-96E88BAD6863}"/>
    <dgm:cxn modelId="{29449B02-9BAA-4651-BAC6-8682C03F12AD}" type="presOf" srcId="{D3A8C750-4427-4A6A-9A1A-0E1E3D3ED24B}" destId="{236072C7-1306-4935-8684-37B9A4C6A9A7}" srcOrd="1" destOrd="0" presId="urn:microsoft.com/office/officeart/2005/8/layout/cycle2"/>
    <dgm:cxn modelId="{F168ABF8-CB8B-4EB1-8396-B3E638D9F938}" type="presOf" srcId="{C0562741-BF09-4F92-B31E-430F19775BCC}" destId="{59CEE26F-2D80-45B5-AC34-34DF8C7CDA57}" srcOrd="0" destOrd="0" presId="urn:microsoft.com/office/officeart/2005/8/layout/cycle2"/>
    <dgm:cxn modelId="{F95EA5D6-99FA-48D5-9A5E-2EE08C729578}" type="presOf" srcId="{A32E751C-BBEA-481F-80A0-B1327164C7F8}" destId="{F57CF8EF-6477-448F-B42A-DC260BEDBDFE}" srcOrd="0" destOrd="0" presId="urn:microsoft.com/office/officeart/2005/8/layout/cycle2"/>
    <dgm:cxn modelId="{F8257E40-4C57-4A68-AC4A-CA2667C548F6}" type="presOf" srcId="{BB5BA387-D29B-4969-84DE-6AF18A685723}" destId="{C736D6E8-78A6-4394-9E1D-F81ECF9617AA}" srcOrd="0" destOrd="0" presId="urn:microsoft.com/office/officeart/2005/8/layout/cycle2"/>
    <dgm:cxn modelId="{EEE6C7C1-7808-4B42-8704-2534CDE77B34}" type="presOf" srcId="{4860376B-407B-479C-9072-D1C0599DFA97}" destId="{2FBF50D0-D147-4C13-A39E-2E886B4474AC}" srcOrd="0" destOrd="0" presId="urn:microsoft.com/office/officeart/2005/8/layout/cycle2"/>
    <dgm:cxn modelId="{D31D1EBC-390B-4380-99D8-C57CD52FAACF}" srcId="{E70E3805-94F5-4B67-AAA9-41EE65F04B65}" destId="{4D7489F0-5ABB-4584-8277-50B8EBD1F772}" srcOrd="1" destOrd="0" parTransId="{BE5A73C7-8336-4161-AB3A-C961C2D26D2E}" sibTransId="{B4BBB38C-C229-44BF-9650-CCFE182DD912}"/>
    <dgm:cxn modelId="{CC5A4480-B5C0-41BC-ACD0-CF1BD19892ED}" type="presOf" srcId="{285DEC02-41CE-4F75-8176-96E88BAD6863}" destId="{D5DCF3CD-E865-4AE4-924D-048576D01E6E}" srcOrd="1" destOrd="0" presId="urn:microsoft.com/office/officeart/2005/8/layout/cycle2"/>
    <dgm:cxn modelId="{7A091150-AD1A-42D2-8615-745A945BC1E9}" type="presOf" srcId="{E70E3805-94F5-4B67-AAA9-41EE65F04B65}" destId="{AEA3A621-BADB-44B8-9E05-8A0D3729A2FC}" srcOrd="0" destOrd="0" presId="urn:microsoft.com/office/officeart/2005/8/layout/cycle2"/>
    <dgm:cxn modelId="{F0C032D6-852B-4EAC-B784-BAF494C57C28}" type="presOf" srcId="{4D7489F0-5ABB-4584-8277-50B8EBD1F772}" destId="{FB190510-15FA-4E6F-9B13-1781CE3ADA44}" srcOrd="0" destOrd="0" presId="urn:microsoft.com/office/officeart/2005/8/layout/cycle2"/>
    <dgm:cxn modelId="{E2269D0E-C885-424D-9450-C2AC7F903F04}" srcId="{E70E3805-94F5-4B67-AAA9-41EE65F04B65}" destId="{EC0045DE-27DD-42F2-A266-77C6CF888816}" srcOrd="6" destOrd="0" parTransId="{B9857735-563D-4932-8174-2BE4D172F1EB}" sibTransId="{C8B525EF-A6A0-4D8E-87B4-04EB54C573FA}"/>
    <dgm:cxn modelId="{7F87CAC2-AF1C-486B-AD55-5898CAF6AAD4}" type="presOf" srcId="{C8B525EF-A6A0-4D8E-87B4-04EB54C573FA}" destId="{FDC82464-E644-4254-B8A2-F38F78E41824}" srcOrd="1" destOrd="0" presId="urn:microsoft.com/office/officeart/2005/8/layout/cycle2"/>
    <dgm:cxn modelId="{484A936E-CFDB-4D39-9BA0-6D7059C24D59}" srcId="{E70E3805-94F5-4B67-AAA9-41EE65F04B65}" destId="{BB5BA387-D29B-4969-84DE-6AF18A685723}" srcOrd="3" destOrd="0" parTransId="{4D1958C6-4881-4189-87BB-7D885BD48007}" sibTransId="{24D3945B-9B74-48C6-947E-3E554157BC3F}"/>
    <dgm:cxn modelId="{7512EFF7-9440-4BC4-AEFD-EBB2E6883F4E}" type="presOf" srcId="{C8B525EF-A6A0-4D8E-87B4-04EB54C573FA}" destId="{61CF24DE-3029-480D-B6F5-2CCBBF116E65}" srcOrd="0" destOrd="0" presId="urn:microsoft.com/office/officeart/2005/8/layout/cycle2"/>
    <dgm:cxn modelId="{9AF649E3-A726-48CC-85B3-37498E1C54F6}" type="presOf" srcId="{71FB26F2-624A-4173-89CF-91C9D0E7E090}" destId="{DF677333-DBB0-47CA-A9D5-C457D4EA4732}" srcOrd="0" destOrd="0" presId="urn:microsoft.com/office/officeart/2005/8/layout/cycle2"/>
    <dgm:cxn modelId="{AA0412C3-6E54-4F80-A09D-7AD90DFDA399}" type="presOf" srcId="{B4BBB38C-C229-44BF-9650-CCFE182DD912}" destId="{27261592-4CC9-49B2-9996-3C29D195253A}" srcOrd="0" destOrd="0" presId="urn:microsoft.com/office/officeart/2005/8/layout/cycle2"/>
    <dgm:cxn modelId="{FA3261BE-AE82-45D6-8524-6D8A7C3ADD87}" type="presOf" srcId="{24D3945B-9B74-48C6-947E-3E554157BC3F}" destId="{980D47AA-0BC0-4883-BE5D-CA33B5678980}" srcOrd="1" destOrd="0" presId="urn:microsoft.com/office/officeart/2005/8/layout/cycle2"/>
    <dgm:cxn modelId="{DBE6AF0C-6E0D-4EE3-ADAF-4D5FC67168BF}" type="presOf" srcId="{B4BBB38C-C229-44BF-9650-CCFE182DD912}" destId="{91D7152F-16C4-4A11-8C0B-5678A97D9385}" srcOrd="1" destOrd="0" presId="urn:microsoft.com/office/officeart/2005/8/layout/cycle2"/>
    <dgm:cxn modelId="{CDBBE6E4-63C2-41AD-B059-7A0FFA005B0F}" srcId="{E70E3805-94F5-4B67-AAA9-41EE65F04B65}" destId="{A32E751C-BBEA-481F-80A0-B1327164C7F8}" srcOrd="0" destOrd="0" parTransId="{E48A0ABC-2BB0-4620-91BD-BCBABBA95358}" sibTransId="{D3A8C750-4427-4A6A-9A1A-0E1E3D3ED24B}"/>
    <dgm:cxn modelId="{CBBBF654-ABB2-4756-BFE0-82999CCFA397}" type="presOf" srcId="{4860376B-407B-479C-9072-D1C0599DFA97}" destId="{ABBBB9A9-6E5C-423C-945F-83C56E3BC329}" srcOrd="1" destOrd="0" presId="urn:microsoft.com/office/officeart/2005/8/layout/cycle2"/>
    <dgm:cxn modelId="{4BDB6939-CB0D-413B-BCFC-3A4373D04557}" type="presOf" srcId="{71FB26F2-624A-4173-89CF-91C9D0E7E090}" destId="{757AABBA-F88D-4CDF-BE65-456CAB2DC19A}" srcOrd="1" destOrd="0" presId="urn:microsoft.com/office/officeart/2005/8/layout/cycle2"/>
    <dgm:cxn modelId="{BEFBB9DC-99B8-492E-A49D-06B826228041}" type="presOf" srcId="{285DEC02-41CE-4F75-8176-96E88BAD6863}" destId="{DB308F47-1BCC-4EAE-A592-599458438FB6}" srcOrd="0" destOrd="0" presId="urn:microsoft.com/office/officeart/2005/8/layout/cycle2"/>
    <dgm:cxn modelId="{D00C45C3-5A86-4564-84FF-1B079D6A71F4}" type="presOf" srcId="{D3A8C750-4427-4A6A-9A1A-0E1E3D3ED24B}" destId="{41E72D48-EDDA-46D4-8EF4-891F14A29066}" srcOrd="0" destOrd="0" presId="urn:microsoft.com/office/officeart/2005/8/layout/cycle2"/>
    <dgm:cxn modelId="{69825DBE-C488-4345-88B0-8D33731CF6E0}" type="presParOf" srcId="{AEA3A621-BADB-44B8-9E05-8A0D3729A2FC}" destId="{F57CF8EF-6477-448F-B42A-DC260BEDBDFE}" srcOrd="0" destOrd="0" presId="urn:microsoft.com/office/officeart/2005/8/layout/cycle2"/>
    <dgm:cxn modelId="{CFBE13F5-8ACB-43FA-A789-198E457E68EB}" type="presParOf" srcId="{AEA3A621-BADB-44B8-9E05-8A0D3729A2FC}" destId="{41E72D48-EDDA-46D4-8EF4-891F14A29066}" srcOrd="1" destOrd="0" presId="urn:microsoft.com/office/officeart/2005/8/layout/cycle2"/>
    <dgm:cxn modelId="{F1FD068F-EC48-4F9C-B831-0197527D8A92}" type="presParOf" srcId="{41E72D48-EDDA-46D4-8EF4-891F14A29066}" destId="{236072C7-1306-4935-8684-37B9A4C6A9A7}" srcOrd="0" destOrd="0" presId="urn:microsoft.com/office/officeart/2005/8/layout/cycle2"/>
    <dgm:cxn modelId="{C12E219C-B909-4066-ACBB-83D37EC132BD}" type="presParOf" srcId="{AEA3A621-BADB-44B8-9E05-8A0D3729A2FC}" destId="{FB190510-15FA-4E6F-9B13-1781CE3ADA44}" srcOrd="2" destOrd="0" presId="urn:microsoft.com/office/officeart/2005/8/layout/cycle2"/>
    <dgm:cxn modelId="{E3725B85-D7F4-4B77-BC70-A58BA3992C5C}" type="presParOf" srcId="{AEA3A621-BADB-44B8-9E05-8A0D3729A2FC}" destId="{27261592-4CC9-49B2-9996-3C29D195253A}" srcOrd="3" destOrd="0" presId="urn:microsoft.com/office/officeart/2005/8/layout/cycle2"/>
    <dgm:cxn modelId="{4CB18104-C161-4266-9BD4-750BDE621456}" type="presParOf" srcId="{27261592-4CC9-49B2-9996-3C29D195253A}" destId="{91D7152F-16C4-4A11-8C0B-5678A97D9385}" srcOrd="0" destOrd="0" presId="urn:microsoft.com/office/officeart/2005/8/layout/cycle2"/>
    <dgm:cxn modelId="{45610D34-0E7D-4131-B8CB-654C1C2A6E6D}" type="presParOf" srcId="{AEA3A621-BADB-44B8-9E05-8A0D3729A2FC}" destId="{59CEE26F-2D80-45B5-AC34-34DF8C7CDA57}" srcOrd="4" destOrd="0" presId="urn:microsoft.com/office/officeart/2005/8/layout/cycle2"/>
    <dgm:cxn modelId="{6A69602A-63BC-4913-82EF-78122976DB37}" type="presParOf" srcId="{AEA3A621-BADB-44B8-9E05-8A0D3729A2FC}" destId="{DF677333-DBB0-47CA-A9D5-C457D4EA4732}" srcOrd="5" destOrd="0" presId="urn:microsoft.com/office/officeart/2005/8/layout/cycle2"/>
    <dgm:cxn modelId="{91F8C61E-1A0B-483F-95BB-8A12D5B6D66B}" type="presParOf" srcId="{DF677333-DBB0-47CA-A9D5-C457D4EA4732}" destId="{757AABBA-F88D-4CDF-BE65-456CAB2DC19A}" srcOrd="0" destOrd="0" presId="urn:microsoft.com/office/officeart/2005/8/layout/cycle2"/>
    <dgm:cxn modelId="{689D650E-4514-4C1A-A620-3E41FDCFF066}" type="presParOf" srcId="{AEA3A621-BADB-44B8-9E05-8A0D3729A2FC}" destId="{C736D6E8-78A6-4394-9E1D-F81ECF9617AA}" srcOrd="6" destOrd="0" presId="urn:microsoft.com/office/officeart/2005/8/layout/cycle2"/>
    <dgm:cxn modelId="{F6DDCE65-807B-4E02-A80D-822BE2E921D7}" type="presParOf" srcId="{AEA3A621-BADB-44B8-9E05-8A0D3729A2FC}" destId="{B9C8F977-6788-45D0-AC5A-19919CFD4D31}" srcOrd="7" destOrd="0" presId="urn:microsoft.com/office/officeart/2005/8/layout/cycle2"/>
    <dgm:cxn modelId="{A8B380C6-07BF-4A87-AE9C-5E0572506D69}" type="presParOf" srcId="{B9C8F977-6788-45D0-AC5A-19919CFD4D31}" destId="{980D47AA-0BC0-4883-BE5D-CA33B5678980}" srcOrd="0" destOrd="0" presId="urn:microsoft.com/office/officeart/2005/8/layout/cycle2"/>
    <dgm:cxn modelId="{E5898B82-3AE9-4927-BFA0-8C66EC2FEFAA}" type="presParOf" srcId="{AEA3A621-BADB-44B8-9E05-8A0D3729A2FC}" destId="{259276A4-4FAA-4694-B7B3-0F9E51F8A10F}" srcOrd="8" destOrd="0" presId="urn:microsoft.com/office/officeart/2005/8/layout/cycle2"/>
    <dgm:cxn modelId="{364FEB5C-E16E-4F61-9E2B-EF54AE22B1CC}" type="presParOf" srcId="{AEA3A621-BADB-44B8-9E05-8A0D3729A2FC}" destId="{DB308F47-1BCC-4EAE-A592-599458438FB6}" srcOrd="9" destOrd="0" presId="urn:microsoft.com/office/officeart/2005/8/layout/cycle2"/>
    <dgm:cxn modelId="{6BBAE3B1-9D0C-4F6F-BE93-00E2FD5ADC1D}" type="presParOf" srcId="{DB308F47-1BCC-4EAE-A592-599458438FB6}" destId="{D5DCF3CD-E865-4AE4-924D-048576D01E6E}" srcOrd="0" destOrd="0" presId="urn:microsoft.com/office/officeart/2005/8/layout/cycle2"/>
    <dgm:cxn modelId="{C6DC8837-01C1-458C-A450-A3D4F0B2FBF8}" type="presParOf" srcId="{AEA3A621-BADB-44B8-9E05-8A0D3729A2FC}" destId="{687A4D39-BACF-4161-89CF-90C22C4035C9}" srcOrd="10" destOrd="0" presId="urn:microsoft.com/office/officeart/2005/8/layout/cycle2"/>
    <dgm:cxn modelId="{B37D701F-36F4-4BEB-873A-C9A5796584E4}" type="presParOf" srcId="{AEA3A621-BADB-44B8-9E05-8A0D3729A2FC}" destId="{2FBF50D0-D147-4C13-A39E-2E886B4474AC}" srcOrd="11" destOrd="0" presId="urn:microsoft.com/office/officeart/2005/8/layout/cycle2"/>
    <dgm:cxn modelId="{84DB8AB0-D9F8-4869-9C38-8D80069015F1}" type="presParOf" srcId="{2FBF50D0-D147-4C13-A39E-2E886B4474AC}" destId="{ABBBB9A9-6E5C-423C-945F-83C56E3BC329}" srcOrd="0" destOrd="0" presId="urn:microsoft.com/office/officeart/2005/8/layout/cycle2"/>
    <dgm:cxn modelId="{4E511A27-E97D-48A6-ADD2-00D40F233592}" type="presParOf" srcId="{AEA3A621-BADB-44B8-9E05-8A0D3729A2FC}" destId="{EAAD418D-75F9-4D95-B05C-2DA2EE55C5A2}" srcOrd="12" destOrd="0" presId="urn:microsoft.com/office/officeart/2005/8/layout/cycle2"/>
    <dgm:cxn modelId="{D0A6F975-5B13-4186-84D4-DD9D429EEE6A}" type="presParOf" srcId="{AEA3A621-BADB-44B8-9E05-8A0D3729A2FC}" destId="{61CF24DE-3029-480D-B6F5-2CCBBF116E65}" srcOrd="13" destOrd="0" presId="urn:microsoft.com/office/officeart/2005/8/layout/cycle2"/>
    <dgm:cxn modelId="{5C987953-7F39-4251-B806-5F3A62A5AB3B}" type="presParOf" srcId="{61CF24DE-3029-480D-B6F5-2CCBBF116E65}" destId="{FDC82464-E644-4254-B8A2-F38F78E418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E3805-94F5-4B67-AAA9-41EE65F04B65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32E751C-BBEA-481F-80A0-B1327164C7F8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1.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ระบบการจัดการข้อมูลการสั่งวัตถุดิบ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E48A0ABC-2BB0-4620-91BD-BCBABBA95358}" type="parTrans" cxnId="{CDBBE6E4-63C2-41AD-B059-7A0FFA005B0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D3A8C750-4427-4A6A-9A1A-0E1E3D3ED24B}" type="sibTrans" cxnId="{CDBBE6E4-63C2-41AD-B059-7A0FFA005B0F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D7489F0-5ABB-4584-8277-50B8EBD1F772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2.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ระบบการรับเข้าคลังวัตถุดิบ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E5A73C7-8336-4161-AB3A-C961C2D26D2E}" type="parTrans" cxnId="{D31D1EBC-390B-4380-99D8-C57CD52FAAC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B4BBB38C-C229-44BF-9650-CCFE182DD912}" type="sibTrans" cxnId="{D31D1EBC-390B-4380-99D8-C57CD52FAACF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0562741-BF09-4F92-B31E-430F19775BCC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3.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ระบบการจัดการข้อมูลการเบิกวัตถุดิบ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494B162-8850-4531-B4BC-608E293B256B}" type="parTrans" cxnId="{7AF156DA-4449-4B3E-BFB7-A128422BD3AD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71FB26F2-624A-4173-89CF-91C9D0E7E090}" type="sibTrans" cxnId="{7AF156DA-4449-4B3E-BFB7-A128422BD3AD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B5BA387-D29B-4969-84DE-6AF18A685723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4.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ระบบการขายอาหารทางสายยาง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D1958C6-4881-4189-87BB-7D885BD48007}" type="parTrans" cxnId="{484A936E-CFDB-4D39-9BA0-6D7059C24D59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24D3945B-9B74-48C6-947E-3E554157BC3F}" type="sibTrans" cxnId="{484A936E-CFDB-4D39-9BA0-6D7059C24D59}">
      <dgm:prSet custT="1"/>
      <dgm:spPr/>
      <dgm:t>
        <a:bodyPr/>
        <a:lstStyle/>
        <a:p>
          <a:endParaRPr lang="en-US" sz="2400" b="1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9191E359-F715-45D2-8BEF-5673888CB9CE}">
      <dgm:prSet phldrT="[Text]" custT="1"/>
      <dgm:spPr/>
      <dgm:t>
        <a:bodyPr/>
        <a:lstStyle/>
        <a:p>
          <a:r>
            <a:rPr lang="th-TH" sz="2400" b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5.</a:t>
          </a:r>
          <a:r>
            <a:rPr lang="th-TH" sz="2400" b="1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ระบบการจัดการออกรายงาน</a:t>
          </a:r>
          <a:endParaRPr lang="en-US" sz="24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61CCB00-CCB3-4D90-B090-8494DD5B9075}" type="parTrans" cxnId="{4EC0E61D-AA3E-4AF7-A370-F3D4AC44C560}">
      <dgm:prSet/>
      <dgm:spPr/>
      <dgm:t>
        <a:bodyPr/>
        <a:lstStyle/>
        <a:p>
          <a:endParaRPr lang="en-US"/>
        </a:p>
      </dgm:t>
    </dgm:pt>
    <dgm:pt modelId="{5253C20E-52DA-4C10-9078-4540A63FF2C2}" type="sibTrans" cxnId="{4EC0E61D-AA3E-4AF7-A370-F3D4AC44C560}">
      <dgm:prSet/>
      <dgm:spPr/>
      <dgm:t>
        <a:bodyPr/>
        <a:lstStyle/>
        <a:p>
          <a:endParaRPr lang="en-US"/>
        </a:p>
      </dgm:t>
    </dgm:pt>
    <dgm:pt modelId="{AEA3A621-BADB-44B8-9E05-8A0D3729A2FC}" type="pres">
      <dgm:prSet presAssocID="{E70E3805-94F5-4B67-AAA9-41EE65F04B6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7CF8EF-6477-448F-B42A-DC260BEDBDFE}" type="pres">
      <dgm:prSet presAssocID="{A32E751C-BBEA-481F-80A0-B1327164C7F8}" presName="node" presStyleLbl="node1" presStyleIdx="0" presStyleCnt="5" custScaleX="141370" custScaleY="64521" custRadScaleRad="103900" custRadScaleInc="-72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E72D48-EDDA-46D4-8EF4-891F14A29066}" type="pres">
      <dgm:prSet presAssocID="{D3A8C750-4427-4A6A-9A1A-0E1E3D3ED24B}" presName="sibTrans" presStyleLbl="sibTrans2D1" presStyleIdx="0" presStyleCnt="5" custLinFactNeighborX="5796" custLinFactNeighborY="11333"/>
      <dgm:spPr/>
      <dgm:t>
        <a:bodyPr/>
        <a:lstStyle/>
        <a:p>
          <a:endParaRPr lang="en-US"/>
        </a:p>
      </dgm:t>
    </dgm:pt>
    <dgm:pt modelId="{236072C7-1306-4935-8684-37B9A4C6A9A7}" type="pres">
      <dgm:prSet presAssocID="{D3A8C750-4427-4A6A-9A1A-0E1E3D3ED24B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FB190510-15FA-4E6F-9B13-1781CE3ADA44}" type="pres">
      <dgm:prSet presAssocID="{4D7489F0-5ABB-4584-8277-50B8EBD1F772}" presName="node" presStyleLbl="node1" presStyleIdx="1" presStyleCnt="5" custScaleX="127253" custScaleY="60435" custRadScaleRad="160666" custRadScaleInc="132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61592-4CC9-49B2-9996-3C29D195253A}" type="pres">
      <dgm:prSet presAssocID="{B4BBB38C-C229-44BF-9650-CCFE182DD912}" presName="sibTrans" presStyleLbl="sibTrans2D1" presStyleIdx="1" presStyleCnt="5" custLinFactNeighborX="5387" custLinFactNeighborY="9084"/>
      <dgm:spPr/>
      <dgm:t>
        <a:bodyPr/>
        <a:lstStyle/>
        <a:p>
          <a:endParaRPr lang="en-US"/>
        </a:p>
      </dgm:t>
    </dgm:pt>
    <dgm:pt modelId="{91D7152F-16C4-4A11-8C0B-5678A97D9385}" type="pres">
      <dgm:prSet presAssocID="{B4BBB38C-C229-44BF-9650-CCFE182DD91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9CEE26F-2D80-45B5-AC34-34DF8C7CDA57}" type="pres">
      <dgm:prSet presAssocID="{C0562741-BF09-4F92-B31E-430F19775BCC}" presName="node" presStyleLbl="node1" presStyleIdx="2" presStyleCnt="5" custScaleX="139065" custScaleY="55972" custRadScaleRad="119196" custRadScaleInc="-592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77333-DBB0-47CA-A9D5-C457D4EA4732}" type="pres">
      <dgm:prSet presAssocID="{71FB26F2-624A-4173-89CF-91C9D0E7E090}" presName="sibTrans" presStyleLbl="sibTrans2D1" presStyleIdx="2" presStyleCnt="5" custLinFactNeighborX="-27550" custLinFactNeighborY="13331"/>
      <dgm:spPr/>
      <dgm:t>
        <a:bodyPr/>
        <a:lstStyle/>
        <a:p>
          <a:endParaRPr lang="en-US"/>
        </a:p>
      </dgm:t>
    </dgm:pt>
    <dgm:pt modelId="{757AABBA-F88D-4CDF-BE65-456CAB2DC19A}" type="pres">
      <dgm:prSet presAssocID="{71FB26F2-624A-4173-89CF-91C9D0E7E090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C736D6E8-78A6-4394-9E1D-F81ECF9617AA}" type="pres">
      <dgm:prSet presAssocID="{BB5BA387-D29B-4969-84DE-6AF18A685723}" presName="node" presStyleLbl="node1" presStyleIdx="3" presStyleCnt="5" custScaleX="138253" custScaleY="57950" custRadScaleRad="112820" custRadScaleInc="53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8F977-6788-45D0-AC5A-19919CFD4D31}" type="pres">
      <dgm:prSet presAssocID="{24D3945B-9B74-48C6-947E-3E554157BC3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80D47AA-0BC0-4883-BE5D-CA33B5678980}" type="pres">
      <dgm:prSet presAssocID="{24D3945B-9B74-48C6-947E-3E554157BC3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BCAE7E6-B5D4-4E18-99E7-A29C95663B5B}" type="pres">
      <dgm:prSet presAssocID="{9191E359-F715-45D2-8BEF-5673888CB9CE}" presName="node" presStyleLbl="node1" presStyleIdx="4" presStyleCnt="5" custScaleX="134063" custScaleY="64626" custRadScaleRad="149518" custRadScaleInc="-171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7832-2B3C-4D82-9E15-647E69DB4899}" type="pres">
      <dgm:prSet presAssocID="{5253C20E-52DA-4C10-9078-4540A63FF2C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D919EF6E-B309-4781-BF87-92E256B30BC3}" type="pres">
      <dgm:prSet presAssocID="{5253C20E-52DA-4C10-9078-4540A63FF2C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38834E53-1305-4F90-B3AB-1A9EA3596113}" type="presOf" srcId="{24D3945B-9B74-48C6-947E-3E554157BC3F}" destId="{980D47AA-0BC0-4883-BE5D-CA33B5678980}" srcOrd="1" destOrd="0" presId="urn:microsoft.com/office/officeart/2005/8/layout/cycle2"/>
    <dgm:cxn modelId="{7166E15A-C067-4F95-B834-1CB932270D58}" type="presOf" srcId="{BB5BA387-D29B-4969-84DE-6AF18A685723}" destId="{C736D6E8-78A6-4394-9E1D-F81ECF9617AA}" srcOrd="0" destOrd="0" presId="urn:microsoft.com/office/officeart/2005/8/layout/cycle2"/>
    <dgm:cxn modelId="{509BA285-D931-486B-B96B-352A58BD2528}" type="presOf" srcId="{9191E359-F715-45D2-8BEF-5673888CB9CE}" destId="{5BCAE7E6-B5D4-4E18-99E7-A29C95663B5B}" srcOrd="0" destOrd="0" presId="urn:microsoft.com/office/officeart/2005/8/layout/cycle2"/>
    <dgm:cxn modelId="{5A47BE2F-F8FA-4F18-9E93-A2601A044354}" type="presOf" srcId="{B4BBB38C-C229-44BF-9650-CCFE182DD912}" destId="{27261592-4CC9-49B2-9996-3C29D195253A}" srcOrd="0" destOrd="0" presId="urn:microsoft.com/office/officeart/2005/8/layout/cycle2"/>
    <dgm:cxn modelId="{484A936E-CFDB-4D39-9BA0-6D7059C24D59}" srcId="{E70E3805-94F5-4B67-AAA9-41EE65F04B65}" destId="{BB5BA387-D29B-4969-84DE-6AF18A685723}" srcOrd="3" destOrd="0" parTransId="{4D1958C6-4881-4189-87BB-7D885BD48007}" sibTransId="{24D3945B-9B74-48C6-947E-3E554157BC3F}"/>
    <dgm:cxn modelId="{89A44EDA-0D6C-453C-9868-9B07601AC233}" type="presOf" srcId="{71FB26F2-624A-4173-89CF-91C9D0E7E090}" destId="{757AABBA-F88D-4CDF-BE65-456CAB2DC19A}" srcOrd="1" destOrd="0" presId="urn:microsoft.com/office/officeart/2005/8/layout/cycle2"/>
    <dgm:cxn modelId="{07B18057-E16A-42B0-A3DB-87155FF24849}" type="presOf" srcId="{E70E3805-94F5-4B67-AAA9-41EE65F04B65}" destId="{AEA3A621-BADB-44B8-9E05-8A0D3729A2FC}" srcOrd="0" destOrd="0" presId="urn:microsoft.com/office/officeart/2005/8/layout/cycle2"/>
    <dgm:cxn modelId="{4EC0E61D-AA3E-4AF7-A370-F3D4AC44C560}" srcId="{E70E3805-94F5-4B67-AAA9-41EE65F04B65}" destId="{9191E359-F715-45D2-8BEF-5673888CB9CE}" srcOrd="4" destOrd="0" parTransId="{761CCB00-CCB3-4D90-B090-8494DD5B9075}" sibTransId="{5253C20E-52DA-4C10-9078-4540A63FF2C2}"/>
    <dgm:cxn modelId="{EA89998C-DB91-4846-B815-374EB791BF3F}" type="presOf" srcId="{24D3945B-9B74-48C6-947E-3E554157BC3F}" destId="{B9C8F977-6788-45D0-AC5A-19919CFD4D31}" srcOrd="0" destOrd="0" presId="urn:microsoft.com/office/officeart/2005/8/layout/cycle2"/>
    <dgm:cxn modelId="{D31D1EBC-390B-4380-99D8-C57CD52FAACF}" srcId="{E70E3805-94F5-4B67-AAA9-41EE65F04B65}" destId="{4D7489F0-5ABB-4584-8277-50B8EBD1F772}" srcOrd="1" destOrd="0" parTransId="{BE5A73C7-8336-4161-AB3A-C961C2D26D2E}" sibTransId="{B4BBB38C-C229-44BF-9650-CCFE182DD912}"/>
    <dgm:cxn modelId="{7888CA16-E0D5-4E57-87BD-F18D66D6329A}" type="presOf" srcId="{D3A8C750-4427-4A6A-9A1A-0E1E3D3ED24B}" destId="{236072C7-1306-4935-8684-37B9A4C6A9A7}" srcOrd="1" destOrd="0" presId="urn:microsoft.com/office/officeart/2005/8/layout/cycle2"/>
    <dgm:cxn modelId="{F4144911-3E0E-4C6A-B5CC-C57CF5692248}" type="presOf" srcId="{4D7489F0-5ABB-4584-8277-50B8EBD1F772}" destId="{FB190510-15FA-4E6F-9B13-1781CE3ADA44}" srcOrd="0" destOrd="0" presId="urn:microsoft.com/office/officeart/2005/8/layout/cycle2"/>
    <dgm:cxn modelId="{F731ED52-2CF0-4066-AADB-1F284BFDB801}" type="presOf" srcId="{C0562741-BF09-4F92-B31E-430F19775BCC}" destId="{59CEE26F-2D80-45B5-AC34-34DF8C7CDA57}" srcOrd="0" destOrd="0" presId="urn:microsoft.com/office/officeart/2005/8/layout/cycle2"/>
    <dgm:cxn modelId="{4C2487C6-DFDB-4215-BF54-6D5BAEAD8D5F}" type="presOf" srcId="{A32E751C-BBEA-481F-80A0-B1327164C7F8}" destId="{F57CF8EF-6477-448F-B42A-DC260BEDBDFE}" srcOrd="0" destOrd="0" presId="urn:microsoft.com/office/officeart/2005/8/layout/cycle2"/>
    <dgm:cxn modelId="{484E5119-A6D4-4732-9E83-96BB6CC0FAF0}" type="presOf" srcId="{71FB26F2-624A-4173-89CF-91C9D0E7E090}" destId="{DF677333-DBB0-47CA-A9D5-C457D4EA4732}" srcOrd="0" destOrd="0" presId="urn:microsoft.com/office/officeart/2005/8/layout/cycle2"/>
    <dgm:cxn modelId="{D63A0032-1181-43F3-8AE9-98140D440AE3}" type="presOf" srcId="{D3A8C750-4427-4A6A-9A1A-0E1E3D3ED24B}" destId="{41E72D48-EDDA-46D4-8EF4-891F14A29066}" srcOrd="0" destOrd="0" presId="urn:microsoft.com/office/officeart/2005/8/layout/cycle2"/>
    <dgm:cxn modelId="{C88AB9CC-84FE-46C5-81CF-B4DD217E7A94}" type="presOf" srcId="{B4BBB38C-C229-44BF-9650-CCFE182DD912}" destId="{91D7152F-16C4-4A11-8C0B-5678A97D9385}" srcOrd="1" destOrd="0" presId="urn:microsoft.com/office/officeart/2005/8/layout/cycle2"/>
    <dgm:cxn modelId="{7AF156DA-4449-4B3E-BFB7-A128422BD3AD}" srcId="{E70E3805-94F5-4B67-AAA9-41EE65F04B65}" destId="{C0562741-BF09-4F92-B31E-430F19775BCC}" srcOrd="2" destOrd="0" parTransId="{C494B162-8850-4531-B4BC-608E293B256B}" sibTransId="{71FB26F2-624A-4173-89CF-91C9D0E7E090}"/>
    <dgm:cxn modelId="{29F019E5-61FB-4588-B839-F963E750A1D6}" type="presOf" srcId="{5253C20E-52DA-4C10-9078-4540A63FF2C2}" destId="{D919EF6E-B309-4781-BF87-92E256B30BC3}" srcOrd="1" destOrd="0" presId="urn:microsoft.com/office/officeart/2005/8/layout/cycle2"/>
    <dgm:cxn modelId="{CDBBE6E4-63C2-41AD-B059-7A0FFA005B0F}" srcId="{E70E3805-94F5-4B67-AAA9-41EE65F04B65}" destId="{A32E751C-BBEA-481F-80A0-B1327164C7F8}" srcOrd="0" destOrd="0" parTransId="{E48A0ABC-2BB0-4620-91BD-BCBABBA95358}" sibTransId="{D3A8C750-4427-4A6A-9A1A-0E1E3D3ED24B}"/>
    <dgm:cxn modelId="{697CD3A0-8445-47A8-B5E5-CFDBBA2B0FF9}" type="presOf" srcId="{5253C20E-52DA-4C10-9078-4540A63FF2C2}" destId="{D77E7832-2B3C-4D82-9E15-647E69DB4899}" srcOrd="0" destOrd="0" presId="urn:microsoft.com/office/officeart/2005/8/layout/cycle2"/>
    <dgm:cxn modelId="{2FBFDAB2-A6DE-4D2E-B826-01B1D92C7D68}" type="presParOf" srcId="{AEA3A621-BADB-44B8-9E05-8A0D3729A2FC}" destId="{F57CF8EF-6477-448F-B42A-DC260BEDBDFE}" srcOrd="0" destOrd="0" presId="urn:microsoft.com/office/officeart/2005/8/layout/cycle2"/>
    <dgm:cxn modelId="{9DCCC164-FC3F-4543-94F2-4A313E77B812}" type="presParOf" srcId="{AEA3A621-BADB-44B8-9E05-8A0D3729A2FC}" destId="{41E72D48-EDDA-46D4-8EF4-891F14A29066}" srcOrd="1" destOrd="0" presId="urn:microsoft.com/office/officeart/2005/8/layout/cycle2"/>
    <dgm:cxn modelId="{65E8A84A-919F-4330-8241-266671F077E1}" type="presParOf" srcId="{41E72D48-EDDA-46D4-8EF4-891F14A29066}" destId="{236072C7-1306-4935-8684-37B9A4C6A9A7}" srcOrd="0" destOrd="0" presId="urn:microsoft.com/office/officeart/2005/8/layout/cycle2"/>
    <dgm:cxn modelId="{49678F62-7DF5-495B-B92A-E87BBD939159}" type="presParOf" srcId="{AEA3A621-BADB-44B8-9E05-8A0D3729A2FC}" destId="{FB190510-15FA-4E6F-9B13-1781CE3ADA44}" srcOrd="2" destOrd="0" presId="urn:microsoft.com/office/officeart/2005/8/layout/cycle2"/>
    <dgm:cxn modelId="{2BEC3FC0-73B4-4230-8753-7B3DD9F80802}" type="presParOf" srcId="{AEA3A621-BADB-44B8-9E05-8A0D3729A2FC}" destId="{27261592-4CC9-49B2-9996-3C29D195253A}" srcOrd="3" destOrd="0" presId="urn:microsoft.com/office/officeart/2005/8/layout/cycle2"/>
    <dgm:cxn modelId="{9DF60462-3F76-4FEB-BA06-3F6492F15824}" type="presParOf" srcId="{27261592-4CC9-49B2-9996-3C29D195253A}" destId="{91D7152F-16C4-4A11-8C0B-5678A97D9385}" srcOrd="0" destOrd="0" presId="urn:microsoft.com/office/officeart/2005/8/layout/cycle2"/>
    <dgm:cxn modelId="{E141581D-F8B9-46E5-9CE3-A9E185D8547C}" type="presParOf" srcId="{AEA3A621-BADB-44B8-9E05-8A0D3729A2FC}" destId="{59CEE26F-2D80-45B5-AC34-34DF8C7CDA57}" srcOrd="4" destOrd="0" presId="urn:microsoft.com/office/officeart/2005/8/layout/cycle2"/>
    <dgm:cxn modelId="{2A9113FA-B3BC-432A-B11C-929D3524C1A4}" type="presParOf" srcId="{AEA3A621-BADB-44B8-9E05-8A0D3729A2FC}" destId="{DF677333-DBB0-47CA-A9D5-C457D4EA4732}" srcOrd="5" destOrd="0" presId="urn:microsoft.com/office/officeart/2005/8/layout/cycle2"/>
    <dgm:cxn modelId="{AD7180B6-E685-4A48-8D94-B0C79D9198E1}" type="presParOf" srcId="{DF677333-DBB0-47CA-A9D5-C457D4EA4732}" destId="{757AABBA-F88D-4CDF-BE65-456CAB2DC19A}" srcOrd="0" destOrd="0" presId="urn:microsoft.com/office/officeart/2005/8/layout/cycle2"/>
    <dgm:cxn modelId="{4427878D-EBCA-4754-A6C0-208E45668589}" type="presParOf" srcId="{AEA3A621-BADB-44B8-9E05-8A0D3729A2FC}" destId="{C736D6E8-78A6-4394-9E1D-F81ECF9617AA}" srcOrd="6" destOrd="0" presId="urn:microsoft.com/office/officeart/2005/8/layout/cycle2"/>
    <dgm:cxn modelId="{A1B41F54-1887-4FA8-A3CB-8B250C27D07D}" type="presParOf" srcId="{AEA3A621-BADB-44B8-9E05-8A0D3729A2FC}" destId="{B9C8F977-6788-45D0-AC5A-19919CFD4D31}" srcOrd="7" destOrd="0" presId="urn:microsoft.com/office/officeart/2005/8/layout/cycle2"/>
    <dgm:cxn modelId="{23EDA400-D0F7-463A-9C1C-EEF3184B5455}" type="presParOf" srcId="{B9C8F977-6788-45D0-AC5A-19919CFD4D31}" destId="{980D47AA-0BC0-4883-BE5D-CA33B5678980}" srcOrd="0" destOrd="0" presId="urn:microsoft.com/office/officeart/2005/8/layout/cycle2"/>
    <dgm:cxn modelId="{79C1BA37-77D0-4926-9C61-952356EA566F}" type="presParOf" srcId="{AEA3A621-BADB-44B8-9E05-8A0D3729A2FC}" destId="{5BCAE7E6-B5D4-4E18-99E7-A29C95663B5B}" srcOrd="8" destOrd="0" presId="urn:microsoft.com/office/officeart/2005/8/layout/cycle2"/>
    <dgm:cxn modelId="{CC625755-4D8B-48C4-9EA6-8E1E3453D73E}" type="presParOf" srcId="{AEA3A621-BADB-44B8-9E05-8A0D3729A2FC}" destId="{D77E7832-2B3C-4D82-9E15-647E69DB4899}" srcOrd="9" destOrd="0" presId="urn:microsoft.com/office/officeart/2005/8/layout/cycle2"/>
    <dgm:cxn modelId="{168A326F-6871-4ED7-A7DA-A7FC6D29D495}" type="presParOf" srcId="{D77E7832-2B3C-4D82-9E15-647E69DB4899}" destId="{D919EF6E-B309-4781-BF87-92E256B30BC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CF8EF-6477-448F-B42A-DC260BEDBDFE}">
      <dsp:nvSpPr>
        <dsp:cNvPr id="0" name=""/>
        <dsp:cNvSpPr/>
      </dsp:nvSpPr>
      <dsp:spPr>
        <a:xfrm>
          <a:off x="4583649" y="98042"/>
          <a:ext cx="2833194" cy="108440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1.ระบบการจัดการข้อมูลผู้ป่วย</a:t>
          </a:r>
          <a:endParaRPr lang="en-US" sz="2400" b="1" kern="1200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998561" y="256850"/>
        <a:ext cx="2003370" cy="766792"/>
      </dsp:txXfrm>
    </dsp:sp>
    <dsp:sp modelId="{41E72D48-EDDA-46D4-8EF4-891F14A29066}">
      <dsp:nvSpPr>
        <dsp:cNvPr id="0" name=""/>
        <dsp:cNvSpPr/>
      </dsp:nvSpPr>
      <dsp:spPr>
        <a:xfrm rot="1066494">
          <a:off x="7459895" y="1024708"/>
          <a:ext cx="1006047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463400" y="1100188"/>
        <a:ext cx="859206" cy="293683"/>
      </dsp:txXfrm>
    </dsp:sp>
    <dsp:sp modelId="{FB190510-15FA-4E6F-9B13-1781CE3ADA44}">
      <dsp:nvSpPr>
        <dsp:cNvPr id="0" name=""/>
        <dsp:cNvSpPr/>
      </dsp:nvSpPr>
      <dsp:spPr>
        <a:xfrm>
          <a:off x="8648133" y="1373150"/>
          <a:ext cx="2379877" cy="994868"/>
        </a:xfrm>
        <a:prstGeom prst="ellipse">
          <a:avLst/>
        </a:prstGeom>
        <a:gradFill rotWithShape="0">
          <a:gsLst>
            <a:gs pos="0">
              <a:schemeClr val="accent4">
                <a:hueOff val="1732615"/>
                <a:satOff val="-7995"/>
                <a:lumOff val="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32615"/>
                <a:satOff val="-7995"/>
                <a:lumOff val="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32615"/>
                <a:satOff val="-7995"/>
                <a:lumOff val="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2.ระบบการจัดการข้อมูลเจ้าหน้าที่</a:t>
          </a:r>
          <a:endParaRPr lang="en-US" sz="2400" b="1" kern="1200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8996658" y="1518845"/>
        <a:ext cx="1682827" cy="703478"/>
      </dsp:txXfrm>
    </dsp:sp>
    <dsp:sp modelId="{27261592-4CC9-49B2-9996-3C29D195253A}">
      <dsp:nvSpPr>
        <dsp:cNvPr id="0" name=""/>
        <dsp:cNvSpPr/>
      </dsp:nvSpPr>
      <dsp:spPr>
        <a:xfrm rot="4447472">
          <a:off x="9873778" y="2489157"/>
          <a:ext cx="419629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732615"/>
                <a:satOff val="-7995"/>
                <a:lumOff val="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32615"/>
                <a:satOff val="-7995"/>
                <a:lumOff val="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32615"/>
                <a:satOff val="-7995"/>
                <a:lumOff val="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9919504" y="2526507"/>
        <a:ext cx="293740" cy="293683"/>
      </dsp:txXfrm>
    </dsp:sp>
    <dsp:sp modelId="{59CEE26F-2D80-45B5-AC34-34DF8C7CDA57}">
      <dsp:nvSpPr>
        <dsp:cNvPr id="0" name=""/>
        <dsp:cNvSpPr/>
      </dsp:nvSpPr>
      <dsp:spPr>
        <a:xfrm>
          <a:off x="8949599" y="3123661"/>
          <a:ext cx="2767119" cy="975535"/>
        </a:xfrm>
        <a:prstGeom prst="ellipse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3.ระบบการจัดการร้านค้าวัตถุดิบ</a:t>
          </a:r>
          <a:endParaRPr lang="en-US" sz="2400" b="1" kern="1200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9354834" y="3266525"/>
        <a:ext cx="1956649" cy="689807"/>
      </dsp:txXfrm>
    </dsp:sp>
    <dsp:sp modelId="{DF677333-DBB0-47CA-A9D5-C457D4EA4732}">
      <dsp:nvSpPr>
        <dsp:cNvPr id="0" name=""/>
        <dsp:cNvSpPr/>
      </dsp:nvSpPr>
      <dsp:spPr>
        <a:xfrm rot="8752160">
          <a:off x="8710373" y="4201361"/>
          <a:ext cx="782814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10800000">
        <a:off x="8844568" y="4258060"/>
        <a:ext cx="635973" cy="293683"/>
      </dsp:txXfrm>
    </dsp:sp>
    <dsp:sp modelId="{C736D6E8-78A6-4394-9E1D-F81ECF9617AA}">
      <dsp:nvSpPr>
        <dsp:cNvPr id="0" name=""/>
        <dsp:cNvSpPr/>
      </dsp:nvSpPr>
      <dsp:spPr>
        <a:xfrm>
          <a:off x="6528456" y="4790608"/>
          <a:ext cx="2539177" cy="1078404"/>
        </a:xfrm>
        <a:prstGeom prst="ellips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4.ระบบการจัดการข้อมูลประเภทอาหาร</a:t>
          </a:r>
          <a:endParaRPr lang="en-US" sz="2400" b="1" kern="1200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6900310" y="4948537"/>
        <a:ext cx="1795469" cy="762546"/>
      </dsp:txXfrm>
    </dsp:sp>
    <dsp:sp modelId="{B9C8F977-6788-45D0-AC5A-19919CFD4D31}">
      <dsp:nvSpPr>
        <dsp:cNvPr id="0" name=""/>
        <dsp:cNvSpPr/>
      </dsp:nvSpPr>
      <dsp:spPr>
        <a:xfrm rot="10715736">
          <a:off x="5877777" y="5126496"/>
          <a:ext cx="461393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10800000">
        <a:off x="6016174" y="5222694"/>
        <a:ext cx="322975" cy="293683"/>
      </dsp:txXfrm>
    </dsp:sp>
    <dsp:sp modelId="{259276A4-4FAA-4694-B7B3-0F9E51F8A10F}">
      <dsp:nvSpPr>
        <dsp:cNvPr id="0" name=""/>
        <dsp:cNvSpPr/>
      </dsp:nvSpPr>
      <dsp:spPr>
        <a:xfrm>
          <a:off x="3208489" y="4914182"/>
          <a:ext cx="2454016" cy="996129"/>
        </a:xfrm>
        <a:prstGeom prst="ellipse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5.ระบบจัดการเมนูอาหาร</a:t>
          </a:r>
          <a:endParaRPr lang="en-US" sz="2400" b="1" kern="1200" cap="none" spc="0" dirty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3567871" y="5060062"/>
        <a:ext cx="1735252" cy="704369"/>
      </dsp:txXfrm>
    </dsp:sp>
    <dsp:sp modelId="{DB308F47-1BCC-4EAE-A592-599458438FB6}">
      <dsp:nvSpPr>
        <dsp:cNvPr id="0" name=""/>
        <dsp:cNvSpPr/>
      </dsp:nvSpPr>
      <dsp:spPr>
        <a:xfrm rot="13192970">
          <a:off x="3107076" y="4332804"/>
          <a:ext cx="659029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10800000">
        <a:off x="3236836" y="4477777"/>
        <a:ext cx="512188" cy="293683"/>
      </dsp:txXfrm>
    </dsp:sp>
    <dsp:sp modelId="{687A4D39-BACF-4161-89CF-90C22C4035C9}">
      <dsp:nvSpPr>
        <dsp:cNvPr id="0" name=""/>
        <dsp:cNvSpPr/>
      </dsp:nvSpPr>
      <dsp:spPr>
        <a:xfrm>
          <a:off x="541056" y="3010319"/>
          <a:ext cx="3478760" cy="1202230"/>
        </a:xfrm>
        <a:prstGeom prst="ellipse">
          <a:avLst/>
        </a:prstGeom>
        <a:gradFill rotWithShape="0">
          <a:gsLst>
            <a:gs pos="0">
              <a:schemeClr val="accent4">
                <a:hueOff val="8663077"/>
                <a:satOff val="-39973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663077"/>
                <a:satOff val="-39973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663077"/>
                <a:satOff val="-39973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6.ระบบการ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สั่งอาหารและจัดส่งอาหารให้กับผู้ป่วย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1050509" y="3186382"/>
        <a:ext cx="2459854" cy="850104"/>
      </dsp:txXfrm>
    </dsp:sp>
    <dsp:sp modelId="{2FBF50D0-D147-4C13-A39E-2E886B4474AC}">
      <dsp:nvSpPr>
        <dsp:cNvPr id="0" name=""/>
        <dsp:cNvSpPr/>
      </dsp:nvSpPr>
      <dsp:spPr>
        <a:xfrm rot="16593860">
          <a:off x="2230573" y="2492492"/>
          <a:ext cx="300921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8663077"/>
                <a:satOff val="-39973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663077"/>
                <a:satOff val="-39973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663077"/>
                <a:satOff val="-39973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270551" y="2635228"/>
        <a:ext cx="210645" cy="293683"/>
      </dsp:txXfrm>
    </dsp:sp>
    <dsp:sp modelId="{EAAD418D-75F9-4D95-B05C-2DA2EE55C5A2}">
      <dsp:nvSpPr>
        <dsp:cNvPr id="0" name=""/>
        <dsp:cNvSpPr/>
      </dsp:nvSpPr>
      <dsp:spPr>
        <a:xfrm>
          <a:off x="854367" y="1310218"/>
          <a:ext cx="3250920" cy="1136981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7.ระบบ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การจัดการวัตถุดิบที่ใช้ในการทำอาหาร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1330453" y="1476725"/>
        <a:ext cx="2298748" cy="803967"/>
      </dsp:txXfrm>
    </dsp:sp>
    <dsp:sp modelId="{61CF24DE-3029-480D-B6F5-2CCBBF116E65}">
      <dsp:nvSpPr>
        <dsp:cNvPr id="0" name=""/>
        <dsp:cNvSpPr/>
      </dsp:nvSpPr>
      <dsp:spPr>
        <a:xfrm rot="20437106">
          <a:off x="3897553" y="1003644"/>
          <a:ext cx="748054" cy="4894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3901714" y="1125903"/>
        <a:ext cx="601213" cy="293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CF8EF-6477-448F-B42A-DC260BEDBDFE}">
      <dsp:nvSpPr>
        <dsp:cNvPr id="0" name=""/>
        <dsp:cNvSpPr/>
      </dsp:nvSpPr>
      <dsp:spPr>
        <a:xfrm>
          <a:off x="4632329" y="475669"/>
          <a:ext cx="2866996" cy="130849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1.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ระบบการจัดการข้อมูลการสั่งวัตถุดิบ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5052191" y="667293"/>
        <a:ext cx="2027272" cy="925243"/>
      </dsp:txXfrm>
    </dsp:sp>
    <dsp:sp modelId="{41E72D48-EDDA-46D4-8EF4-891F14A29066}">
      <dsp:nvSpPr>
        <dsp:cNvPr id="0" name=""/>
        <dsp:cNvSpPr/>
      </dsp:nvSpPr>
      <dsp:spPr>
        <a:xfrm rot="1355881">
          <a:off x="7620970" y="1739075"/>
          <a:ext cx="1231281" cy="6844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628852" y="1836514"/>
        <a:ext cx="1025945" cy="410671"/>
      </dsp:txXfrm>
    </dsp:sp>
    <dsp:sp modelId="{FB190510-15FA-4E6F-9B13-1781CE3ADA44}">
      <dsp:nvSpPr>
        <dsp:cNvPr id="0" name=""/>
        <dsp:cNvSpPr/>
      </dsp:nvSpPr>
      <dsp:spPr>
        <a:xfrm>
          <a:off x="8949886" y="2254570"/>
          <a:ext cx="2580702" cy="12256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2.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ระบบการรับเข้าคลังวัตถุดิบ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9327821" y="2434059"/>
        <a:ext cx="1824832" cy="866649"/>
      </dsp:txXfrm>
    </dsp:sp>
    <dsp:sp modelId="{27261592-4CC9-49B2-9996-3C29D195253A}">
      <dsp:nvSpPr>
        <dsp:cNvPr id="0" name=""/>
        <dsp:cNvSpPr/>
      </dsp:nvSpPr>
      <dsp:spPr>
        <a:xfrm rot="7141054">
          <a:off x="9117697" y="3893658"/>
          <a:ext cx="891912" cy="6844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10800000">
        <a:off x="9270167" y="3940769"/>
        <a:ext cx="686576" cy="410671"/>
      </dsp:txXfrm>
    </dsp:sp>
    <dsp:sp modelId="{59CEE26F-2D80-45B5-AC34-34DF8C7CDA57}">
      <dsp:nvSpPr>
        <dsp:cNvPr id="0" name=""/>
        <dsp:cNvSpPr/>
      </dsp:nvSpPr>
      <dsp:spPr>
        <a:xfrm>
          <a:off x="7377813" y="4917949"/>
          <a:ext cx="2820250" cy="113511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3.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ระบบการจัดการข้อมูลการเบิกวัตถุดิบ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790829" y="5084183"/>
        <a:ext cx="1994218" cy="802649"/>
      </dsp:txXfrm>
    </dsp:sp>
    <dsp:sp modelId="{DF677333-DBB0-47CA-A9D5-C457D4EA4732}">
      <dsp:nvSpPr>
        <dsp:cNvPr id="0" name=""/>
        <dsp:cNvSpPr/>
      </dsp:nvSpPr>
      <dsp:spPr>
        <a:xfrm rot="10799893">
          <a:off x="5415633" y="5234602"/>
          <a:ext cx="1160645" cy="6844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10800000">
        <a:off x="5620969" y="5371490"/>
        <a:ext cx="955309" cy="410671"/>
      </dsp:txXfrm>
    </dsp:sp>
    <dsp:sp modelId="{C736D6E8-78A6-4394-9E1D-F81ECF9617AA}">
      <dsp:nvSpPr>
        <dsp:cNvPr id="0" name=""/>
        <dsp:cNvSpPr/>
      </dsp:nvSpPr>
      <dsp:spPr>
        <a:xfrm>
          <a:off x="2384133" y="4898047"/>
          <a:ext cx="2803783" cy="11752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4.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ระบบการขายอาหารทางสายยาง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2794738" y="5070156"/>
        <a:ext cx="1982573" cy="831013"/>
      </dsp:txXfrm>
    </dsp:sp>
    <dsp:sp modelId="{B9C8F977-6788-45D0-AC5A-19919CFD4D31}">
      <dsp:nvSpPr>
        <dsp:cNvPr id="0" name=""/>
        <dsp:cNvSpPr/>
      </dsp:nvSpPr>
      <dsp:spPr>
        <a:xfrm rot="14432314">
          <a:off x="2736233" y="3962127"/>
          <a:ext cx="764977" cy="6844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cap="none" spc="0">
            <a:ln w="0"/>
            <a:solidFill>
              <a:schemeClr val="bg2">
                <a:lumMod val="1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 rot="10800000">
        <a:off x="2889397" y="4188410"/>
        <a:ext cx="559641" cy="410671"/>
      </dsp:txXfrm>
    </dsp:sp>
    <dsp:sp modelId="{5BCAE7E6-B5D4-4E18-99E7-A29C95663B5B}">
      <dsp:nvSpPr>
        <dsp:cNvPr id="0" name=""/>
        <dsp:cNvSpPr/>
      </dsp:nvSpPr>
      <dsp:spPr>
        <a:xfrm>
          <a:off x="1036551" y="2369550"/>
          <a:ext cx="2718809" cy="131062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rPr>
            <a:t>5.</a:t>
          </a:r>
          <a:r>
            <a:rPr lang="th-TH" sz="2400" b="1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ระบบการจัดการออกรายงาน</a:t>
          </a:r>
          <a:endParaRPr lang="en-US" sz="24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1434711" y="2561486"/>
        <a:ext cx="1922489" cy="926749"/>
      </dsp:txXfrm>
    </dsp:sp>
    <dsp:sp modelId="{D77E7832-2B3C-4D82-9E15-647E69DB4899}">
      <dsp:nvSpPr>
        <dsp:cNvPr id="0" name=""/>
        <dsp:cNvSpPr/>
      </dsp:nvSpPr>
      <dsp:spPr>
        <a:xfrm rot="19961420">
          <a:off x="3658460" y="1754645"/>
          <a:ext cx="1069396" cy="6844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669903" y="1938640"/>
        <a:ext cx="864060" cy="410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4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7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1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2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4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5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5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F719-BA5A-4283-A6AD-D2B02FF2FC28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1D9FB-B766-4501-B4F9-CD2BDA1E5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2" y="3173060"/>
            <a:ext cx="10363538" cy="2513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1651000" y="3629249"/>
            <a:ext cx="9017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5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ระบบสารสนเทศเพื่อการจัดการฝ่ายโภชนาการ</a:t>
            </a:r>
          </a:p>
          <a:p>
            <a:pPr algn="ctr"/>
            <a:r>
              <a:rPr lang="th-TH" sz="5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กรณีศึกษา </a:t>
            </a:r>
            <a:r>
              <a:rPr lang="en-US" sz="5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5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โรงพยาบาลเจ้าพระยาอภัยภูเบศร </a:t>
            </a:r>
            <a:endParaRPr lang="en-US" sz="5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75" y="583133"/>
            <a:ext cx="4425913" cy="22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4" y="1909119"/>
            <a:ext cx="9410659" cy="4669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2" y="401728"/>
            <a:ext cx="9410659" cy="132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485892" y="686006"/>
            <a:ext cx="955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ระบบการทำงานย่อย ๆ มีดังนี้ </a:t>
            </a:r>
            <a:r>
              <a:rPr lang="en-US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3804" y="2047183"/>
            <a:ext cx="90424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การจัดการข้อมูลเมนูอาหาร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การสั่งอาหารและจัดส่งอาหารให้กับผู้ป่วย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ข้อมูลการส่งอาหารให้กับผู้ป่วยได้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สามารถค้นหาและแสดงข้อมูลการส่งอาหารให้กับผู้ป่วยได้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การจัดการวัตถุดิบที่ใช้ในการทำอาหาร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ข้อมูลวัตถุดิบ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สามารถค้นหาและแสดงข้อมูลวัตถุดิบ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8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การจัดการข้อมูลการสั่งวัตถุดิบ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ข้อมูลการสั่งซื้อวัตถุดิบ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สามารถค้นหาและแสดงข้อมูลการสั่งซื้อวัตถุดิบได้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62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4" y="1909119"/>
            <a:ext cx="9410659" cy="4669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2" y="401728"/>
            <a:ext cx="9410659" cy="132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485892" y="686006"/>
            <a:ext cx="955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ระบบการทำงานย่อย ๆ มีดังนี้ </a:t>
            </a:r>
            <a:r>
              <a:rPr lang="en-US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28710" y="1944178"/>
            <a:ext cx="9037671" cy="46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การรับเข้าคลังวัตถุดิบ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ข้อมูลการรับวัตถุดิบได้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สามารถค้นหาและแสดงรายละเอียดในการรับวัตถุดิบได้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10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การจัดการข้อมูลการเบิกวัตถุดิบ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ข้อมูลการเบิกวัตถุดิบได้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สามารถค้นหาและแสดงรายละเอียดในการเบิกวัตถุดิบได้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11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ระบบการขายอาหารทางสายยาง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ข้อมูลการขายอาหารทางสายยางได้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สามารถค้นหาและแสดงข้อมูลการขายอาหารทางสายยาง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12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ระบบการจัดการออกรายงาน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รายงานสรุปการใช้วัตถุดิบตามช่วงเวลา 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รายงานสรุปการสั่งซื้อวัตถุดิบจากร้านค้าประจำสัปดาห์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รายงานการจัดส่งอาหารให้กับผู้ป่วย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พิเศษและสามัญ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lvl="1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รายงานสรุปยอดขายอาหารทางสายยาง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Label Tag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สำหรับรายงานการจัดส่งอาหารให้กับผู้ป่วยเฉพาะโรค</a:t>
            </a:r>
            <a:endParaRPr lang="en-US" sz="2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2271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17" y="322609"/>
            <a:ext cx="4851402" cy="813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390861" y="414060"/>
            <a:ext cx="9550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การกำหนดสิทธิ์ของผู้ใช้ระบบ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16" y="294591"/>
            <a:ext cx="914201" cy="869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47011"/>
            <a:ext cx="10778919" cy="5168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041404" y="1553967"/>
            <a:ext cx="955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เจ้าหน้าที่</a:t>
            </a:r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 </a:t>
            </a:r>
            <a:r>
              <a:rPr lang="th-TH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Admin) </a:t>
            </a:r>
            <a:endParaRPr lang="th-TH" sz="2400" b="1" dirty="0" smtClean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กำหนด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Username/Password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เจ้าหน้าที่ </a:t>
            </a: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สามารถดูรายงานต่าง ๆ ได้ 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82" y="1735367"/>
            <a:ext cx="732741" cy="916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42" y="3208268"/>
            <a:ext cx="864044" cy="8640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41404" y="2900224"/>
            <a:ext cx="8295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ผู้บริหารโรงพยาบาล </a:t>
            </a:r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Director) </a:t>
            </a: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สามารถ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ดูรายงานต่าง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ๆ ได้ 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สามารถ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สืบค้นดู ข้อมูลผู้ป่วย ข้อมูลร้านค้าวัตถุดิบ ข้อมูลประเภทอาหาร ข้อมูลเจ้าหน้าที่ ข้อมูลการสั่งซื้อวัตถุดิบ ข้อมูลการรับเข้าวัตถุดิบ ข้อมูลอาหาร ข้อมูลการจัดส่งอาหาร การออกรายงานได้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7" y="4735088"/>
            <a:ext cx="929357" cy="9293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54545" y="4480572"/>
            <a:ext cx="9738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เจ้าหน้าที่ (</a:t>
            </a:r>
            <a:r>
              <a:rPr lang="en-US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User) </a:t>
            </a:r>
            <a:endParaRPr lang="en-US" sz="24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สืบค้นดู ข้อมูลผู้ป่วย ข้อมูลร้านค้าวัตถุดิบ ข้อมูลประเภทอาหาร ข้อมูลเจ้าหน้าที่ ข้อมูลการสั่งซื้อวัตถุดิบ ข้อมูลการรับเข้าวัตถุดิบ ข้อมูลอาหาร ข้อมูลการจัดส่งอาหาร การออกรายงานได้ </a:t>
            </a:r>
          </a:p>
          <a:p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ป้อน ข้อมูลผู้ป่วย ข้อมูลร้านค้าวัตถุดิบ ข้อมูลประเภทอาหาร ข้อมูลเจ้าหน้าที่ ข้อมูลการสั่งซื้อวัตถุดิบ ข้อมูลการรับเข้าวัตถุดิบ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ข้อมูลการจัดส่งอาหาร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อาหาร ข้อมูลการจัดส่งอาหาร การออกรายงานได้ </a:t>
            </a:r>
          </a:p>
        </p:txBody>
      </p:sp>
    </p:spTree>
    <p:extLst>
      <p:ext uri="{BB962C8B-B14F-4D97-AF65-F5344CB8AC3E}">
        <p14:creationId xmlns:p14="http://schemas.microsoft.com/office/powerpoint/2010/main" val="18611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9" y="2087908"/>
            <a:ext cx="10185400" cy="2420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776828" y="2548041"/>
            <a:ext cx="10607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โครงสร้างกา</a:t>
            </a:r>
            <a:r>
              <a:rPr lang="th-TH" sz="5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รดำเนินงาน</a:t>
            </a:r>
            <a:r>
              <a: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ฝ่ายโภชนาการในปัจจุบัน </a:t>
            </a:r>
            <a:r>
              <a:rPr lang="en-US" sz="5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Workflow)</a:t>
            </a:r>
          </a:p>
        </p:txBody>
      </p:sp>
    </p:spTree>
    <p:extLst>
      <p:ext uri="{BB962C8B-B14F-4D97-AF65-F5344CB8AC3E}">
        <p14:creationId xmlns:p14="http://schemas.microsoft.com/office/powerpoint/2010/main" val="20772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0" y="2366812"/>
            <a:ext cx="9321609" cy="214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44984" y="3103238"/>
            <a:ext cx="1060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Workflow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</a:t>
            </a:r>
            <a:r>
              <a:rPr lang="th-TH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การจัดส่งอาหารให้กับผู้ป่วย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52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98714"/>
              </p:ext>
            </p:extLst>
          </p:nvPr>
        </p:nvGraphicFramePr>
        <p:xfrm>
          <a:off x="1836788" y="6251"/>
          <a:ext cx="8820470" cy="6863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8603"/>
                <a:gridCol w="2920448"/>
                <a:gridCol w="3051419"/>
              </a:tblGrid>
              <a:tr h="721332">
                <a:tc>
                  <a:txBody>
                    <a:bodyPr/>
                    <a:lstStyle/>
                    <a:p>
                      <a:pPr algn="ctr"/>
                      <a:r>
                        <a:rPr lang="th-TH" sz="2800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ผู้ป่วย</a:t>
                      </a:r>
                      <a:endParaRPr lang="th-TH" sz="2800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เจ้าหน้าที่</a:t>
                      </a:r>
                      <a:endParaRPr lang="th-TH" sz="2800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ฝ่ายโภชนาการ</a:t>
                      </a:r>
                      <a:endParaRPr lang="th-TH" sz="2800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5113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TH Sarabun New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</a:rPr>
                        <a:t/>
                      </a:r>
                      <a:br>
                        <a:rPr lang="en-US" sz="1100" dirty="0">
                          <a:effectLst/>
                          <a:latin typeface="Calibri"/>
                        </a:rPr>
                      </a:br>
                      <a:r>
                        <a:rPr lang="th-TH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ordia New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th-TH" sz="1100" dirty="0" smtClean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สี่เหลี่ยมผืนผ้า 6"/>
          <p:cNvSpPr/>
          <p:nvPr/>
        </p:nvSpPr>
        <p:spPr>
          <a:xfrm>
            <a:off x="4852993" y="1971327"/>
            <a:ext cx="2520280" cy="847767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th-TH" sz="2000" b="1" dirty="0">
              <a:solidFill>
                <a:schemeClr val="tx1"/>
              </a:solidFill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ea typeface="Calibri"/>
                <a:cs typeface="TH Sarabun New" pitchFamily="34" charset="-34"/>
              </a:rPr>
              <a:t>รับข้อมูลจากแพทย์และบันทึกประเภทอาหารของผ้ป่วย</a:t>
            </a:r>
            <a:endParaRPr lang="en-US" sz="2000" b="1" dirty="0" smtClean="0">
              <a:solidFill>
                <a:schemeClr val="tx1"/>
              </a:solidFill>
              <a:latin typeface="TH Sarabun New" pitchFamily="34" charset="-34"/>
              <a:ea typeface="Calibri"/>
              <a:cs typeface="TH Sarabun New" pitchFamily="34" charset="-34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2000" b="1" dirty="0">
              <a:solidFill>
                <a:schemeClr val="tx1"/>
              </a:solidFill>
              <a:latin typeface="TH Sarabun New" pitchFamily="34" charset="-34"/>
              <a:ea typeface="Calibri"/>
              <a:cs typeface="TH Sarabun New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2572108" y="3352481"/>
            <a:ext cx="1512168" cy="504056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solidFill>
                  <a:schemeClr val="tx1"/>
                </a:solidFill>
                <a:ea typeface="Calibri"/>
                <a:cs typeface="TH Sarabun New"/>
              </a:rPr>
              <a:t>รับอาหาร</a:t>
            </a:r>
            <a:endParaRPr lang="en-US" sz="1400" b="1" dirty="0">
              <a:solidFill>
                <a:schemeClr val="tx1"/>
              </a:solidFill>
              <a:ea typeface="Calibri"/>
              <a:cs typeface="Cordia New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746519" y="3387515"/>
            <a:ext cx="2488032" cy="490573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 smtClean="0">
                <a:solidFill>
                  <a:schemeClr val="tx1"/>
                </a:solidFill>
                <a:ea typeface="Calibri"/>
                <a:cs typeface="TH Sarabun New"/>
              </a:rPr>
              <a:t>ส่งอาหารไปยังแผนก ๆ </a:t>
            </a: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8412955" y="2143182"/>
            <a:ext cx="1872208" cy="504056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ea typeface="Calibri"/>
                <a:cs typeface="TH Sarabun New" pitchFamily="34" charset="-34"/>
              </a:rPr>
              <a:t>รับรายการอาหาร</a:t>
            </a:r>
            <a:endParaRPr lang="en-US" sz="2000" b="1" dirty="0">
              <a:solidFill>
                <a:schemeClr val="tx1"/>
              </a:solidFill>
              <a:latin typeface="TH Sarabun New" pitchFamily="34" charset="-34"/>
              <a:ea typeface="Calibri"/>
              <a:cs typeface="TH Sarabun New" pitchFamily="34" charset="-34"/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4848560" y="3146430"/>
            <a:ext cx="2520280" cy="936104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ea typeface="Calibri"/>
                <a:cs typeface="TH Sarabun New" pitchFamily="34" charset="-34"/>
              </a:rPr>
              <a:t>ส่งอาหารและบันทึก</a:t>
            </a:r>
          </a:p>
          <a:p>
            <a:pPr algn="ctr">
              <a:spcAft>
                <a:spcPts val="1000"/>
              </a:spcAft>
            </a:pPr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ea typeface="Calibri"/>
                <a:cs typeface="TH Sarabun New" pitchFamily="34" charset="-34"/>
              </a:rPr>
              <a:t>รายการอาหาร</a:t>
            </a:r>
            <a:endParaRPr lang="en-US" sz="2000" b="1" dirty="0">
              <a:solidFill>
                <a:schemeClr val="tx1"/>
              </a:solidFill>
              <a:latin typeface="TH Sarabun New" pitchFamily="34" charset="-34"/>
              <a:ea typeface="Calibri"/>
              <a:cs typeface="TH Sarabun New" pitchFamily="34" charset="-34"/>
            </a:endParaRPr>
          </a:p>
        </p:txBody>
      </p:sp>
      <p:sp>
        <p:nvSpPr>
          <p:cNvPr id="23" name="แผนผังลำดับงาน: สิ้นสุด 22"/>
          <p:cNvSpPr/>
          <p:nvPr/>
        </p:nvSpPr>
        <p:spPr>
          <a:xfrm>
            <a:off x="2399721" y="4618365"/>
            <a:ext cx="1872208" cy="504056"/>
          </a:xfrm>
          <a:prstGeom prst="flowChartTerminator">
            <a:avLst/>
          </a:prstGeom>
          <a:noFill/>
          <a:ln>
            <a:solidFill>
              <a:srgbClr val="E61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2000" b="1" dirty="0">
                <a:solidFill>
                  <a:schemeClr val="tx1"/>
                </a:solidFill>
                <a:ea typeface="Calibri"/>
                <a:cs typeface="TH Sarabun New"/>
              </a:rPr>
              <a:t>จบการทำงาน</a:t>
            </a:r>
            <a:endParaRPr lang="en-US" sz="1400" b="1" dirty="0">
              <a:solidFill>
                <a:schemeClr val="tx1"/>
              </a:solidFill>
              <a:ea typeface="Calibri"/>
              <a:cs typeface="Cordia New"/>
            </a:endParaRPr>
          </a:p>
        </p:txBody>
      </p:sp>
      <p:cxnSp>
        <p:nvCxnSpPr>
          <p:cNvPr id="35" name="ลูกศรเชื่อมต่อแบบตรง 34"/>
          <p:cNvCxnSpPr/>
          <p:nvPr/>
        </p:nvCxnSpPr>
        <p:spPr>
          <a:xfrm>
            <a:off x="7368839" y="2386406"/>
            <a:ext cx="10441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 flipH="1">
            <a:off x="3331771" y="3878088"/>
            <a:ext cx="8109" cy="740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>
            <a:stCxn id="10" idx="1"/>
          </p:cNvCxnSpPr>
          <p:nvPr/>
        </p:nvCxnSpPr>
        <p:spPr>
          <a:xfrm flipH="1" flipV="1">
            <a:off x="7368840" y="3632434"/>
            <a:ext cx="377679" cy="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>
            <a:stCxn id="20" idx="1"/>
          </p:cNvCxnSpPr>
          <p:nvPr/>
        </p:nvCxnSpPr>
        <p:spPr>
          <a:xfrm flipH="1">
            <a:off x="4084276" y="3614482"/>
            <a:ext cx="7642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641086" y="2210544"/>
            <a:ext cx="5040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dirty="0">
                <a:latin typeface="TH Sarabun New" pitchFamily="34" charset="-34"/>
                <a:cs typeface="TH Sarabun New" pitchFamily="34" charset="-34"/>
              </a:rPr>
              <a:t>แจ้ง</a:t>
            </a:r>
          </a:p>
        </p:txBody>
      </p:sp>
    </p:spTree>
    <p:extLst>
      <p:ext uri="{BB962C8B-B14F-4D97-AF65-F5344CB8AC3E}">
        <p14:creationId xmlns:p14="http://schemas.microsoft.com/office/powerpoint/2010/main" val="37854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9" y="2378843"/>
            <a:ext cx="9019531" cy="214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44984" y="3103238"/>
            <a:ext cx="1060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Workflow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</a:t>
            </a:r>
            <a:r>
              <a:rPr lang="th-TH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การขายอาหารทางสายยาง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35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84023"/>
              </p:ext>
            </p:extLst>
          </p:nvPr>
        </p:nvGraphicFramePr>
        <p:xfrm>
          <a:off x="1775520" y="116632"/>
          <a:ext cx="8640960" cy="667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2880320"/>
                <a:gridCol w="288032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ญาติผู้ป่วย</a:t>
                      </a:r>
                      <a:endParaRPr lang="th-TH" b="1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เจ้าหน้าที่</a:t>
                      </a:r>
                      <a:endParaRPr lang="th-TH" b="1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การเงิน</a:t>
                      </a:r>
                      <a:endParaRPr lang="th-TH" b="1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245820">
                <a:tc>
                  <a:txBody>
                    <a:bodyPr/>
                    <a:lstStyle/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สี่เหลี่ยมผืนผ้า 4"/>
          <p:cNvSpPr/>
          <p:nvPr/>
        </p:nvSpPr>
        <p:spPr>
          <a:xfrm>
            <a:off x="2351584" y="749479"/>
            <a:ext cx="1584176" cy="50405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ติดต่อการซื้ออาหาร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303912" y="749478"/>
            <a:ext cx="1584176" cy="109534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สอบถามชื่อและจำนวนของอาหารที่ต้องการซื้อ</a:t>
            </a:r>
          </a:p>
        </p:txBody>
      </p:sp>
      <p:sp>
        <p:nvSpPr>
          <p:cNvPr id="7" name="ข้าวหลามตัด 6"/>
          <p:cNvSpPr/>
          <p:nvPr/>
        </p:nvSpPr>
        <p:spPr>
          <a:xfrm>
            <a:off x="5238122" y="2256837"/>
            <a:ext cx="1727901" cy="1224136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5663953" y="2468795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 New" pitchFamily="34" charset="-34"/>
                <a:cs typeface="TH Sarabun New" pitchFamily="34" charset="-34"/>
              </a:rPr>
              <a:t>ตรวจสอบ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4320" y="278092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 New" pitchFamily="34" charset="-34"/>
                <a:cs typeface="TH Sarabun New" pitchFamily="34" charset="-34"/>
              </a:rPr>
              <a:t>รายการอาหาร</a:t>
            </a:r>
          </a:p>
        </p:txBody>
      </p:sp>
      <p:sp>
        <p:nvSpPr>
          <p:cNvPr id="11" name="แผนผังลำดับงาน: สิ้นสุด 10"/>
          <p:cNvSpPr/>
          <p:nvPr/>
        </p:nvSpPr>
        <p:spPr>
          <a:xfrm>
            <a:off x="2351584" y="2593087"/>
            <a:ext cx="1584176" cy="463986"/>
          </a:xfrm>
          <a:prstGeom prst="flowChartTerminator">
            <a:avLst/>
          </a:prstGeom>
          <a:solidFill>
            <a:schemeClr val="bg1"/>
          </a:solidFill>
          <a:ln>
            <a:solidFill>
              <a:srgbClr val="E61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จบการทำงาน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5309984" y="4113076"/>
            <a:ext cx="1584176" cy="50405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รับรายการอาหาร</a:t>
            </a:r>
          </a:p>
        </p:txBody>
      </p:sp>
      <p:sp>
        <p:nvSpPr>
          <p:cNvPr id="13" name="แผนผังลำดับงาน: เอกสาร 12"/>
          <p:cNvSpPr/>
          <p:nvPr/>
        </p:nvSpPr>
        <p:spPr>
          <a:xfrm>
            <a:off x="2627383" y="3994520"/>
            <a:ext cx="1152128" cy="720080"/>
          </a:xfrm>
          <a:prstGeom prst="flowChartDocumen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ใบสั่งซื้อ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627383" y="5220581"/>
            <a:ext cx="1152128" cy="50405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ชำระเงิน</a:t>
            </a:r>
          </a:p>
        </p:txBody>
      </p:sp>
      <p:sp>
        <p:nvSpPr>
          <p:cNvPr id="15" name="แผนผังลำดับงาน: เอกสาร 14"/>
          <p:cNvSpPr/>
          <p:nvPr/>
        </p:nvSpPr>
        <p:spPr>
          <a:xfrm>
            <a:off x="2654496" y="5964483"/>
            <a:ext cx="1399343" cy="635607"/>
          </a:xfrm>
          <a:prstGeom prst="flowChartDocumen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ใบเสร็จชำระเงิน</a:t>
            </a:r>
            <a:endParaRPr lang="th-TH" sz="2000" b="1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8543941" y="5220581"/>
            <a:ext cx="1152128" cy="50405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รับชำระเงิน</a:t>
            </a: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3935760" y="1001507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>
            <a:stCxn id="6" idx="2"/>
            <a:endCxn id="7" idx="0"/>
          </p:cNvCxnSpPr>
          <p:nvPr/>
        </p:nvCxnSpPr>
        <p:spPr>
          <a:xfrm>
            <a:off x="6096000" y="1844825"/>
            <a:ext cx="6072" cy="412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/>
          <p:cNvCxnSpPr>
            <a:stCxn id="7" idx="1"/>
          </p:cNvCxnSpPr>
          <p:nvPr/>
        </p:nvCxnSpPr>
        <p:spPr>
          <a:xfrm flipH="1">
            <a:off x="3935761" y="2868905"/>
            <a:ext cx="13023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27"/>
          <p:cNvCxnSpPr>
            <a:stCxn id="7" idx="2"/>
            <a:endCxn id="12" idx="0"/>
          </p:cNvCxnSpPr>
          <p:nvPr/>
        </p:nvCxnSpPr>
        <p:spPr>
          <a:xfrm>
            <a:off x="6102072" y="3480974"/>
            <a:ext cx="0" cy="632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>
            <a:stCxn id="12" idx="1"/>
          </p:cNvCxnSpPr>
          <p:nvPr/>
        </p:nvCxnSpPr>
        <p:spPr>
          <a:xfrm flipH="1">
            <a:off x="3779514" y="4365104"/>
            <a:ext cx="15304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>
            <a:stCxn id="14" idx="3"/>
            <a:endCxn id="17" idx="1"/>
          </p:cNvCxnSpPr>
          <p:nvPr/>
        </p:nvCxnSpPr>
        <p:spPr>
          <a:xfrm>
            <a:off x="3779511" y="5472609"/>
            <a:ext cx="47644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ตัวเชื่อมต่อหักมุม 39"/>
          <p:cNvCxnSpPr>
            <a:stCxn id="17" idx="2"/>
            <a:endCxn id="15" idx="3"/>
          </p:cNvCxnSpPr>
          <p:nvPr/>
        </p:nvCxnSpPr>
        <p:spPr>
          <a:xfrm rot="5400000">
            <a:off x="6308097" y="3470379"/>
            <a:ext cx="557650" cy="506616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28492" y="3573016"/>
            <a:ext cx="7681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ยังไม่หมด</a:t>
            </a:r>
            <a:endParaRPr lang="th-TH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87241" y="2708920"/>
            <a:ext cx="4651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หมด</a:t>
            </a:r>
            <a:endParaRPr lang="th-TH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30" name="ลูกศรเชื่อมต่อแบบตรง 20"/>
          <p:cNvCxnSpPr/>
          <p:nvPr/>
        </p:nvCxnSpPr>
        <p:spPr>
          <a:xfrm>
            <a:off x="3137600" y="4681595"/>
            <a:ext cx="6072" cy="545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17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466864"/>
              </p:ext>
            </p:extLst>
          </p:nvPr>
        </p:nvGraphicFramePr>
        <p:xfrm>
          <a:off x="1651021" y="578632"/>
          <a:ext cx="8640960" cy="486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/>
                <a:gridCol w="2880320"/>
                <a:gridCol w="2880320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ญาติผู้ป่วย</a:t>
                      </a:r>
                      <a:endParaRPr lang="th-TH" b="1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เจ้าหน้าที่</a:t>
                      </a:r>
                      <a:endParaRPr lang="th-TH" b="1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การเงิน</a:t>
                      </a:r>
                      <a:endParaRPr lang="th-TH" b="1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429720">
                <a:tc>
                  <a:txBody>
                    <a:bodyPr/>
                    <a:lstStyle/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  <a:p>
                      <a:endParaRPr lang="th-TH" dirty="0" smtClean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>
                        <a:ln>
                          <a:solidFill>
                            <a:srgbClr val="5BE254"/>
                          </a:solidFill>
                        </a:ln>
                        <a:solidFill>
                          <a:srgbClr val="0066CC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แผนผังลำดับงาน: ตัวเชื่อมไปหน้าอื่น 49"/>
          <p:cNvSpPr/>
          <p:nvPr/>
        </p:nvSpPr>
        <p:spPr>
          <a:xfrm>
            <a:off x="2789198" y="1077899"/>
            <a:ext cx="621861" cy="546382"/>
          </a:xfrm>
          <a:prstGeom prst="flowChartOffpage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ก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00128" y="1624281"/>
            <a:ext cx="1" cy="30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แผนผังลำดับงาน: เอกสาร 14"/>
          <p:cNvSpPr/>
          <p:nvPr/>
        </p:nvSpPr>
        <p:spPr>
          <a:xfrm>
            <a:off x="2492874" y="1930728"/>
            <a:ext cx="1399343" cy="635607"/>
          </a:xfrm>
          <a:prstGeom prst="flowChartDocumen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ใบเสร็จชำระเงิน</a:t>
            </a:r>
            <a:endParaRPr lang="th-TH" sz="2000" b="1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3192545" y="2524314"/>
            <a:ext cx="1" cy="485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สี่เหลี่ยมผืนผ้า 11"/>
          <p:cNvSpPr/>
          <p:nvPr/>
        </p:nvSpPr>
        <p:spPr>
          <a:xfrm>
            <a:off x="5433413" y="2757488"/>
            <a:ext cx="1584176" cy="50405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ส่งอาหาร</a:t>
            </a:r>
            <a:endParaRPr lang="th-TH" sz="2000" b="1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3192545" y="3009516"/>
            <a:ext cx="2240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48558" y="2824850"/>
            <a:ext cx="4235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แจ้ง</a:t>
            </a:r>
            <a:endParaRPr lang="th-TH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20" name="Straight Connector 19"/>
          <p:cNvCxnSpPr>
            <a:stCxn id="14" idx="2"/>
          </p:cNvCxnSpPr>
          <p:nvPr/>
        </p:nvCxnSpPr>
        <p:spPr>
          <a:xfrm>
            <a:off x="6225501" y="3261544"/>
            <a:ext cx="0" cy="693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892217" y="3962400"/>
            <a:ext cx="2333284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สี่เหลี่ยมผืนผ้า 11"/>
          <p:cNvSpPr/>
          <p:nvPr/>
        </p:nvSpPr>
        <p:spPr>
          <a:xfrm>
            <a:off x="2308041" y="3725612"/>
            <a:ext cx="1584176" cy="504056"/>
          </a:xfrm>
          <a:prstGeom prst="rect">
            <a:avLst/>
          </a:prstGeom>
          <a:solidFill>
            <a:schemeClr val="bg1"/>
          </a:solidFill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รับอาหาร</a:t>
            </a:r>
            <a:endParaRPr lang="th-TH" sz="2000" b="1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346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52" y="2493143"/>
            <a:ext cx="10028345" cy="214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44984" y="3103238"/>
            <a:ext cx="1060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Workflow </a:t>
            </a:r>
            <a:r>
              <a: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</a:t>
            </a:r>
            <a:r>
              <a:rPr lang="th-TH" sz="5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ซื้อสินค้าและวัตถุดิบเข้าคลัง 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72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30" y="1879600"/>
            <a:ext cx="7289969" cy="3314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489114" y="2209800"/>
            <a:ext cx="706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</a:p>
          <a:p>
            <a:pPr algn="ctr"/>
            <a:r>
              <a:rPr lang="en-US" sz="5400" b="1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……………………………………</a:t>
            </a:r>
            <a:endParaRPr lang="th-TH" sz="5400" b="1" dirty="0" smtClean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 สิวาลัย   จินเจือ</a:t>
            </a:r>
            <a:endParaRPr lang="en-US" sz="54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51936"/>
              </p:ext>
            </p:extLst>
          </p:nvPr>
        </p:nvGraphicFramePr>
        <p:xfrm>
          <a:off x="1775520" y="152400"/>
          <a:ext cx="8640960" cy="66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/>
                <a:gridCol w="4320480"/>
              </a:tblGrid>
              <a:tr h="382309">
                <a:tc>
                  <a:txBody>
                    <a:bodyPr/>
                    <a:lstStyle/>
                    <a:p>
                      <a:pPr algn="ctr"/>
                      <a:r>
                        <a:rPr lang="th-TH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เจ้าหน้าที่</a:t>
                      </a:r>
                      <a:endParaRPr lang="th-TH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ร้านค้า</a:t>
                      </a:r>
                      <a:endParaRPr lang="th-TH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221691">
                <a:tc>
                  <a:txBody>
                    <a:bodyPr/>
                    <a:lstStyle/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 smtClean="0"/>
                    </a:p>
                    <a:p>
                      <a:endParaRPr lang="th-TH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ข้าวหลามตัด 3"/>
          <p:cNvSpPr/>
          <p:nvPr/>
        </p:nvSpPr>
        <p:spPr>
          <a:xfrm>
            <a:off x="2849907" y="757563"/>
            <a:ext cx="2162619" cy="1296144"/>
          </a:xfrm>
          <a:prstGeom prst="diamond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แผนผังลำดับงาน: สิ้นสุด 7"/>
          <p:cNvSpPr/>
          <p:nvPr/>
        </p:nvSpPr>
        <p:spPr>
          <a:xfrm>
            <a:off x="3278700" y="4743828"/>
            <a:ext cx="1916950" cy="504056"/>
          </a:xfrm>
          <a:prstGeom prst="flowChartTerminator">
            <a:avLst/>
          </a:prstGeom>
          <a:noFill/>
          <a:ln>
            <a:solidFill>
              <a:srgbClr val="E61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จบการทำงาน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398961" y="4888169"/>
            <a:ext cx="2011680" cy="671455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รับรายการสินค้า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และวัตถุดิบ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248128" y="2044879"/>
            <a:ext cx="2011680" cy="710317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รับใบสั่งซื้อวัตถุดิบ</a:t>
            </a:r>
            <a:endParaRPr lang="th-TH" sz="20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9423" y="1012666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dirty="0">
                <a:latin typeface="TH Sarabun New" pitchFamily="34" charset="-34"/>
                <a:cs typeface="TH Sarabun New" pitchFamily="34" charset="-34"/>
              </a:rPr>
              <a:t>ตรวจสอบ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0217" y="1300698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 New" pitchFamily="34" charset="-34"/>
                <a:cs typeface="TH Sarabun New" pitchFamily="34" charset="-34"/>
              </a:rPr>
              <a:t>คลังวัตถุดิบและอาหาร</a:t>
            </a:r>
          </a:p>
        </p:txBody>
      </p:sp>
      <p:cxnSp>
        <p:nvCxnSpPr>
          <p:cNvPr id="36" name="ตัวเชื่อมต่อหักมุม 35"/>
          <p:cNvCxnSpPr/>
          <p:nvPr/>
        </p:nvCxnSpPr>
        <p:spPr>
          <a:xfrm flipH="1">
            <a:off x="4668812" y="1405635"/>
            <a:ext cx="360094" cy="1119695"/>
          </a:xfrm>
          <a:prstGeom prst="bentConnector3">
            <a:avLst>
              <a:gd name="adj1" fmla="val -6348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ตัวเชื่อมต่อหักมุม 48"/>
          <p:cNvCxnSpPr/>
          <p:nvPr/>
        </p:nvCxnSpPr>
        <p:spPr>
          <a:xfrm flipV="1">
            <a:off x="4659440" y="2377071"/>
            <a:ext cx="2573823" cy="117353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แผนผังลำดับงาน: ตัวเชื่อมไปหน้าอื่น 49"/>
          <p:cNvSpPr/>
          <p:nvPr/>
        </p:nvSpPr>
        <p:spPr>
          <a:xfrm>
            <a:off x="8116769" y="6041202"/>
            <a:ext cx="576064" cy="576064"/>
          </a:xfrm>
          <a:prstGeom prst="flowChartOffpage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ก</a:t>
            </a:r>
          </a:p>
        </p:txBody>
      </p:sp>
      <p:cxnSp>
        <p:nvCxnSpPr>
          <p:cNvPr id="59" name="ลูกศรเชื่อมต่อแบบตรง 58"/>
          <p:cNvCxnSpPr/>
          <p:nvPr/>
        </p:nvCxnSpPr>
        <p:spPr>
          <a:xfrm>
            <a:off x="8356581" y="4217091"/>
            <a:ext cx="2064" cy="681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60"/>
          <p:cNvCxnSpPr>
            <a:stCxn id="10" idx="2"/>
            <a:endCxn id="50" idx="0"/>
          </p:cNvCxnSpPr>
          <p:nvPr/>
        </p:nvCxnSpPr>
        <p:spPr>
          <a:xfrm>
            <a:off x="8404801" y="5559624"/>
            <a:ext cx="0" cy="481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799857" y="1844824"/>
            <a:ext cx="8290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itchFamily="34" charset="-34"/>
                <a:cs typeface="TH Sarabun New" pitchFamily="34" charset="-34"/>
              </a:rPr>
              <a:t>ไม่เพียงพอ</a:t>
            </a:r>
          </a:p>
        </p:txBody>
      </p:sp>
      <p:cxnSp>
        <p:nvCxnSpPr>
          <p:cNvPr id="74" name="ตัวเชื่อมต่อหักมุม 73"/>
          <p:cNvCxnSpPr>
            <a:stCxn id="4" idx="1"/>
            <a:endCxn id="8" idx="1"/>
          </p:cNvCxnSpPr>
          <p:nvPr/>
        </p:nvCxnSpPr>
        <p:spPr>
          <a:xfrm rot="10800000" flipH="1" flipV="1">
            <a:off x="2849906" y="1405634"/>
            <a:ext cx="428793" cy="3590221"/>
          </a:xfrm>
          <a:prstGeom prst="bentConnector3">
            <a:avLst>
              <a:gd name="adj1" fmla="val -5331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307763" y="2937610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itchFamily="34" charset="-34"/>
                <a:cs typeface="TH Sarabun New" pitchFamily="34" charset="-34"/>
              </a:rPr>
              <a:t>เพียงพอ</a:t>
            </a:r>
          </a:p>
        </p:txBody>
      </p:sp>
      <p:cxnSp>
        <p:nvCxnSpPr>
          <p:cNvPr id="84" name="ลูกศรเชื่อมต่อแบบตรง 83"/>
          <p:cNvCxnSpPr/>
          <p:nvPr/>
        </p:nvCxnSpPr>
        <p:spPr>
          <a:xfrm>
            <a:off x="8359086" y="2727539"/>
            <a:ext cx="0" cy="488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ตัวเชื่อมต่อหักมุม 86"/>
          <p:cNvCxnSpPr/>
          <p:nvPr/>
        </p:nvCxnSpPr>
        <p:spPr>
          <a:xfrm rot="10800000" flipV="1">
            <a:off x="4680953" y="3733369"/>
            <a:ext cx="2694198" cy="1406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49861" y="3621213"/>
            <a:ext cx="4972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 New" pitchFamily="34" charset="-34"/>
                <a:cs typeface="TH Sarabun New" pitchFamily="34" charset="-34"/>
              </a:rPr>
              <a:t>หมด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184712" y="4362383"/>
            <a:ext cx="6623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 New" pitchFamily="34" charset="-34"/>
                <a:cs typeface="TH Sarabun New" pitchFamily="34" charset="-34"/>
              </a:rPr>
              <a:t>ไม่หมด</a:t>
            </a:r>
          </a:p>
        </p:txBody>
      </p:sp>
      <p:sp>
        <p:nvSpPr>
          <p:cNvPr id="35" name="แผนผังลำดับงาน: เอกสาร 4"/>
          <p:cNvSpPr/>
          <p:nvPr/>
        </p:nvSpPr>
        <p:spPr>
          <a:xfrm>
            <a:off x="3199154" y="3405764"/>
            <a:ext cx="1442432" cy="863948"/>
          </a:xfrm>
          <a:prstGeom prst="flowChartDocument">
            <a:avLst/>
          </a:prstGeom>
          <a:noFill/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20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ใบสั่งซื้อ</a:t>
            </a:r>
            <a:endParaRPr lang="th-TH" sz="20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7" name="สี่เหลี่ยมผืนผ้า 5"/>
          <p:cNvSpPr/>
          <p:nvPr/>
        </p:nvSpPr>
        <p:spPr>
          <a:xfrm>
            <a:off x="3227852" y="2306465"/>
            <a:ext cx="1440960" cy="656416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สั่งซื้อสินค้าและวัตถุดิบ</a:t>
            </a:r>
          </a:p>
        </p:txBody>
      </p:sp>
      <p:cxnSp>
        <p:nvCxnSpPr>
          <p:cNvPr id="38" name="ลูกศรเชื่อมต่อแบบตรง 60"/>
          <p:cNvCxnSpPr/>
          <p:nvPr/>
        </p:nvCxnSpPr>
        <p:spPr>
          <a:xfrm>
            <a:off x="3931215" y="2971583"/>
            <a:ext cx="0" cy="425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ข้าวหลามตัด 6"/>
          <p:cNvSpPr/>
          <p:nvPr/>
        </p:nvSpPr>
        <p:spPr>
          <a:xfrm>
            <a:off x="7375152" y="3190004"/>
            <a:ext cx="1999462" cy="1079708"/>
          </a:xfrm>
          <a:prstGeom prst="diamond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2" name="TextBox 51"/>
          <p:cNvSpPr txBox="1"/>
          <p:nvPr/>
        </p:nvSpPr>
        <p:spPr>
          <a:xfrm>
            <a:off x="7575550" y="3397141"/>
            <a:ext cx="159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ตรวจสอบรายการสินค้าและวัตถุ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35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67375"/>
              </p:ext>
            </p:extLst>
          </p:nvPr>
        </p:nvGraphicFramePr>
        <p:xfrm>
          <a:off x="1737420" y="190276"/>
          <a:ext cx="8640960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/>
                <a:gridCol w="4320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เจ้าหน้าที่</a:t>
                      </a:r>
                      <a:endParaRPr lang="th-TH" sz="2800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ร้านค้า</a:t>
                      </a:r>
                      <a:endParaRPr lang="th-TH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36800">
                <a:tc>
                  <a:txBody>
                    <a:bodyPr/>
                    <a:lstStyle/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  <a:p>
                      <a:endParaRPr lang="th-TH" sz="12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แผนผังลำดับงาน: เอกสาร 3"/>
          <p:cNvSpPr/>
          <p:nvPr/>
        </p:nvSpPr>
        <p:spPr>
          <a:xfrm>
            <a:off x="3116488" y="4450849"/>
            <a:ext cx="1728192" cy="936104"/>
          </a:xfrm>
          <a:prstGeom prst="flowChartDocument">
            <a:avLst/>
          </a:prstGeom>
          <a:noFill/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ใบเสร็จค่าสินค้าและค่าวัตถุดิบ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205580" y="3432738"/>
            <a:ext cx="1442432" cy="720080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ชำระเงิน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242048" y="2030926"/>
            <a:ext cx="2017760" cy="966026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จัดส่งสินค้าวัตถุดิบ</a:t>
            </a:r>
            <a:endParaRPr lang="th-TH" sz="2000" b="1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604808" y="3421156"/>
            <a:ext cx="1296144" cy="608625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รับชำระ</a:t>
            </a:r>
            <a:r>
              <a:rPr lang="th-TH" sz="20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เงิน</a:t>
            </a:r>
          </a:p>
        </p:txBody>
      </p:sp>
      <p:sp>
        <p:nvSpPr>
          <p:cNvPr id="10" name="แผนผังลำดับงาน: ตัวเชื่อมไปหน้าอื่น 9"/>
          <p:cNvSpPr/>
          <p:nvPr/>
        </p:nvSpPr>
        <p:spPr>
          <a:xfrm>
            <a:off x="7965936" y="846239"/>
            <a:ext cx="576064" cy="576064"/>
          </a:xfrm>
          <a:prstGeom prst="flowChartOffpage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ก</a:t>
            </a:r>
          </a:p>
        </p:txBody>
      </p:sp>
      <p:cxnSp>
        <p:nvCxnSpPr>
          <p:cNvPr id="12" name="ลูกศรเชื่อมต่อแบบตรง 11"/>
          <p:cNvCxnSpPr>
            <a:stCxn id="10" idx="2"/>
            <a:endCxn id="7" idx="0"/>
          </p:cNvCxnSpPr>
          <p:nvPr/>
        </p:nvCxnSpPr>
        <p:spPr>
          <a:xfrm flipH="1">
            <a:off x="8250928" y="1422303"/>
            <a:ext cx="3040" cy="608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>
            <a:stCxn id="17" idx="2"/>
            <a:endCxn id="5" idx="0"/>
          </p:cNvCxnSpPr>
          <p:nvPr/>
        </p:nvCxnSpPr>
        <p:spPr>
          <a:xfrm>
            <a:off x="3908188" y="2791920"/>
            <a:ext cx="18608" cy="640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>
            <a:stCxn id="5" idx="3"/>
          </p:cNvCxnSpPr>
          <p:nvPr/>
        </p:nvCxnSpPr>
        <p:spPr>
          <a:xfrm>
            <a:off x="4648012" y="3792778"/>
            <a:ext cx="29573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ตัวเชื่อมต่อหักมุม 19"/>
          <p:cNvCxnSpPr>
            <a:stCxn id="8" idx="2"/>
            <a:endCxn id="4" idx="3"/>
          </p:cNvCxnSpPr>
          <p:nvPr/>
        </p:nvCxnSpPr>
        <p:spPr>
          <a:xfrm rot="5400000">
            <a:off x="6104221" y="2770240"/>
            <a:ext cx="889121" cy="34082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สี่เหลี่ยมผืนผ้า 7"/>
          <p:cNvSpPr/>
          <p:nvPr/>
        </p:nvSpPr>
        <p:spPr>
          <a:xfrm>
            <a:off x="3205580" y="2071840"/>
            <a:ext cx="1405216" cy="720080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รับสินค้า</a:t>
            </a:r>
            <a:endParaRPr lang="th-TH" sz="2000" b="1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610796" y="2431880"/>
            <a:ext cx="2631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แผนผังลำดับงาน: สิ้นสุด 7"/>
          <p:cNvSpPr/>
          <p:nvPr/>
        </p:nvSpPr>
        <p:spPr>
          <a:xfrm>
            <a:off x="7242048" y="5527524"/>
            <a:ext cx="1916950" cy="504056"/>
          </a:xfrm>
          <a:prstGeom prst="flowChartTerminator">
            <a:avLst/>
          </a:prstGeom>
          <a:noFill/>
          <a:ln>
            <a:solidFill>
              <a:srgbClr val="E61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จบการทำงาน</a:t>
            </a:r>
          </a:p>
        </p:txBody>
      </p:sp>
      <p:cxnSp>
        <p:nvCxnSpPr>
          <p:cNvPr id="30" name="Straight Connector 29"/>
          <p:cNvCxnSpPr>
            <a:stCxn id="4" idx="2"/>
          </p:cNvCxnSpPr>
          <p:nvPr/>
        </p:nvCxnSpPr>
        <p:spPr>
          <a:xfrm>
            <a:off x="3980584" y="5325066"/>
            <a:ext cx="0" cy="454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1"/>
          </p:cNvCxnSpPr>
          <p:nvPr/>
        </p:nvCxnSpPr>
        <p:spPr>
          <a:xfrm>
            <a:off x="3980584" y="5779552"/>
            <a:ext cx="3261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9" y="2378843"/>
            <a:ext cx="9019531" cy="214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44984" y="3103238"/>
            <a:ext cx="1060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Workflow </a:t>
            </a:r>
            <a:r>
              <a:rPr lang="th-TH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</a:t>
            </a:r>
            <a:r>
              <a:rPr lang="th-TH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การตกลงราคาวัตถุดิบ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11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40648"/>
              </p:ext>
            </p:extLst>
          </p:nvPr>
        </p:nvGraphicFramePr>
        <p:xfrm>
          <a:off x="1775520" y="368384"/>
          <a:ext cx="8640960" cy="567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0"/>
                <a:gridCol w="4320480"/>
              </a:tblGrid>
              <a:tr h="704422">
                <a:tc>
                  <a:txBody>
                    <a:bodyPr/>
                    <a:lstStyle/>
                    <a:p>
                      <a:pPr algn="ctr"/>
                      <a:r>
                        <a:rPr lang="th-TH" sz="2800" u="sng" dirty="0" smtClean="0">
                          <a:solidFill>
                            <a:schemeClr val="tx1"/>
                          </a:solidFill>
                          <a:latin typeface="TH Sarabun New" pitchFamily="34" charset="-34"/>
                          <a:cs typeface="TH Sarabun New" pitchFamily="34" charset="-34"/>
                        </a:rPr>
                        <a:t>เจ้าหน้าที่</a:t>
                      </a:r>
                      <a:endParaRPr lang="th-TH" sz="2800" u="sng" dirty="0">
                        <a:solidFill>
                          <a:schemeClr val="tx1"/>
                        </a:solidFill>
                        <a:latin typeface="TH Sarabun New" pitchFamily="34" charset="-34"/>
                        <a:cs typeface="TH Sarabun New" pitchFamily="34" charset="-34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u="sng" dirty="0" smtClean="0">
                          <a:solidFill>
                            <a:schemeClr val="tx1"/>
                          </a:solidFill>
                        </a:rPr>
                        <a:t>ร้านค้า</a:t>
                      </a:r>
                      <a:endParaRPr lang="th-TH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972394">
                <a:tc>
                  <a:txBody>
                    <a:bodyPr/>
                    <a:lstStyle/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 smtClean="0"/>
                    </a:p>
                    <a:p>
                      <a:endParaRPr lang="th-T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แผนผังลำดับงาน: เอกสาร 4"/>
          <p:cNvSpPr/>
          <p:nvPr/>
        </p:nvSpPr>
        <p:spPr>
          <a:xfrm>
            <a:off x="2946412" y="1844824"/>
            <a:ext cx="2304256" cy="1008112"/>
          </a:xfrm>
          <a:prstGeom prst="flowChartDocumen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24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ใบแจ้งรายการวัตถุดิบ</a:t>
            </a:r>
          </a:p>
        </p:txBody>
      </p:sp>
      <p:sp>
        <p:nvSpPr>
          <p:cNvPr id="6" name="แผนผังลำดับงาน: เอกสาร 5"/>
          <p:cNvSpPr/>
          <p:nvPr/>
        </p:nvSpPr>
        <p:spPr>
          <a:xfrm>
            <a:off x="2946412" y="4149080"/>
            <a:ext cx="2304256" cy="1008112"/>
          </a:xfrm>
          <a:prstGeom prst="flowChartDocumen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24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ใบแจ้งราคาวัตถุดิบ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816080" y="1844824"/>
            <a:ext cx="2880320" cy="885310"/>
          </a:xfrm>
          <a:prstGeom prst="rect">
            <a:avLst/>
          </a:prstGeom>
          <a:noFill/>
          <a:ln>
            <a:solidFill>
              <a:srgbClr val="5BE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ทำการตกลงราคาวัตถุดิบ</a:t>
            </a:r>
            <a:endParaRPr lang="th-TH" sz="2400" b="1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9" name="ลูกศรเชื่อมต่อแบบตรง 8"/>
          <p:cNvCxnSpPr>
            <a:stCxn id="5" idx="3"/>
          </p:cNvCxnSpPr>
          <p:nvPr/>
        </p:nvCxnSpPr>
        <p:spPr>
          <a:xfrm>
            <a:off x="5250668" y="2348880"/>
            <a:ext cx="15654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ตัวเชื่อมต่อหักมุม 10"/>
          <p:cNvCxnSpPr>
            <a:stCxn id="7" idx="2"/>
            <a:endCxn id="6" idx="3"/>
          </p:cNvCxnSpPr>
          <p:nvPr/>
        </p:nvCxnSpPr>
        <p:spPr>
          <a:xfrm rot="5400000">
            <a:off x="5791953" y="2188849"/>
            <a:ext cx="1923002" cy="300557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2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35" y="1423307"/>
            <a:ext cx="10107749" cy="4304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687792" y="2078523"/>
            <a:ext cx="93104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smtClean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ผลที่คาดว่าจะได้รับ</a:t>
            </a:r>
          </a:p>
          <a:p>
            <a:pPr algn="ctr"/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.......................................................................................</a:t>
            </a:r>
          </a:p>
          <a:p>
            <a:pPr lvl="1"/>
            <a:r>
              <a:rPr lang="th-TH" sz="2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 เพื่อ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ทำให้ระบบการจัดการฝ่ายโภชนาการมีความสะดวกสบายและมีประสิทธิภาพมาก</a:t>
            </a:r>
            <a:r>
              <a:rPr lang="th-TH" sz="2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2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 ความรู้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ความสามารถทางด้านการพัฒนาโปรแกรม</a:t>
            </a:r>
            <a:r>
              <a:rPr lang="th-TH" sz="2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คอมพิวเตอร์</a:t>
            </a:r>
          </a:p>
          <a:p>
            <a:pPr lvl="1"/>
            <a:r>
              <a:rPr lang="th-TH" sz="2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3. ช่วย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ลดข้อผิดพลาดในการทำงานของฝ่ายโภชนาการ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8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423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99" y="2791838"/>
            <a:ext cx="5919886" cy="164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26201" y="3154036"/>
            <a:ext cx="1060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162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006601"/>
            <a:ext cx="11214100" cy="3225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320842" y="2220089"/>
            <a:ext cx="9550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ผู้จัดทำ</a:t>
            </a:r>
          </a:p>
          <a:p>
            <a:pPr algn="ctr"/>
            <a:r>
              <a:rPr lang="en-US" sz="5400" b="1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……………………………………</a:t>
            </a:r>
            <a:r>
              <a:rPr lang="th-TH" sz="5400" b="1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.........</a:t>
            </a:r>
          </a:p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5606021623032 นายนนธวัฒน์  จันทร์กระจ่าง</a:t>
            </a:r>
            <a:endParaRPr lang="en-US" sz="54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346124"/>
            <a:ext cx="8953500" cy="1256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466892" y="513824"/>
            <a:ext cx="955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ปัญหาของระบบงานเดิม</a:t>
            </a:r>
            <a:endParaRPr lang="en-US" sz="54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11" y="1814583"/>
            <a:ext cx="8947289" cy="4116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873388" y="2015442"/>
            <a:ext cx="87373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 ตอนนี้ปัญหาที่พบในภาย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โภชนาการ มี ดังนี้</a:t>
            </a:r>
          </a:p>
          <a:p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 การ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จัดเมนูอาหารให้กับผู้ป่วยในแต่ละสัปดาห์ </a:t>
            </a:r>
            <a:endParaRPr lang="th-TH" sz="24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2. การ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สั่งวัตถุดิบเข้ามาที่ฝ่ายโภชนาการอาจจะมีบางช่วงเวลาที่มีการขาดวัตถุดิบ </a:t>
            </a:r>
          </a:p>
          <a:p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3. การ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ขายอาหารเสริมของฝ่ายโภชนาการที่ยังมีปัญหาความซับซ้อนในการทำงานอยู่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พอสมควรสิ่งที่  อยากให้ เกิดขึ้น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เพิ่มความสะดวกสบายให้กับญาติของผู้ป่วยที่เข้ามาใช้บริการ </a:t>
            </a:r>
            <a:endParaRPr lang="th-TH" sz="24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4. การ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จัดส่งอาหารให้ผู้ป่วย เพราะ ภายในโรงพยาบาลมีการรักษาพยาบาลหลากหลายแผนก ซึ่งผู้ป่วยแต่ละคนก็ต้องมีอาการของโรค อายุ และสถานภาพที่ต่างกัน ทำให้การรับประทานอาหารของผู้ป่วยแต่ละคนแตกต่างกัน เป็นต้น โดยทางโรงพยาบาลมีการบริการในเรื่องของอาหารสำหรับผู้ป่วยค่อนข้างมาก จึงทำให้การเก็บข้อมูลต่าง ๆ ภายในฝ่ายโภชนาการมีจำนวนมาก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2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47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67" y="588319"/>
            <a:ext cx="9410659" cy="132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416068" y="708789"/>
            <a:ext cx="955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วัตถุประสงค์ของการจัดทำโครงงานพิเศษ</a:t>
            </a:r>
            <a:endParaRPr lang="en-US" sz="54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66" y="2271492"/>
            <a:ext cx="9410659" cy="3392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670023" y="2629018"/>
            <a:ext cx="90424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2.2.1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เพื่อออกแบบและพัฒนาระบบการจัดการฝ่ายโภชนาการ 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2.2.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เพื่อออกแบบและสร้างฐานข้อมูลในการจัดเก็บข้อมูล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2.2.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เพื่อช่วยลดข้อผิดพลาดในการจัดเก็บข้อมูล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 smtClean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endParaRPr lang="en-US" sz="24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47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9" y="1990983"/>
            <a:ext cx="10286950" cy="295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295417" y="2513737"/>
            <a:ext cx="9550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ขอบเขตของการ</a:t>
            </a:r>
            <a:r>
              <a:rPr lang="th-TH" sz="6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ทำโครงงาน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พิเศษ </a:t>
            </a:r>
          </a:p>
          <a:p>
            <a:pPr algn="ctr"/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(Scope of Special Project)</a:t>
            </a:r>
          </a:p>
        </p:txBody>
      </p:sp>
    </p:spTree>
    <p:extLst>
      <p:ext uri="{BB962C8B-B14F-4D97-AF65-F5344CB8AC3E}">
        <p14:creationId xmlns:p14="http://schemas.microsoft.com/office/powerpoint/2010/main" val="38003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57" y="3130327"/>
            <a:ext cx="2833185" cy="814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485440" y="3198638"/>
            <a:ext cx="902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ภาคเรียนที่ 1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95094024"/>
              </p:ext>
            </p:extLst>
          </p:nvPr>
        </p:nvGraphicFramePr>
        <p:xfrm>
          <a:off x="0" y="456118"/>
          <a:ext cx="11716719" cy="6225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67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81356636"/>
              </p:ext>
            </p:extLst>
          </p:nvPr>
        </p:nvGraphicFramePr>
        <p:xfrm>
          <a:off x="-114259" y="0"/>
          <a:ext cx="12306259" cy="6717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68" y="3024859"/>
            <a:ext cx="2692401" cy="91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263710" y="3126266"/>
            <a:ext cx="9550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ภาคเรียนที่ 2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79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4" y="1909119"/>
            <a:ext cx="9410659" cy="4669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2" y="401728"/>
            <a:ext cx="9410659" cy="132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485892" y="686006"/>
            <a:ext cx="955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ระบบการทำงานย่อย ๆ มีดังนี้</a:t>
            </a:r>
            <a:endParaRPr lang="en-US" sz="5400" b="1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9849" y="1991697"/>
            <a:ext cx="90424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จัดการข้อมูลผู้ป่วย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แก้ไข 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สามารถค้นหาและแสดงข้อมูลผู้ป่วย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การจัดการข้อมูลเจ้าหน้าที่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ข้อมูลเจ้าหน้าที่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สามารถค้นหาและแสดงข้อมูลเจ้าหน้าที่</a:t>
            </a:r>
            <a:endParaRPr lang="en-US" sz="24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ระบบการจัดการข้อมูลร้านค้าวัตถุดิบ</a:t>
            </a:r>
            <a:endParaRPr lang="en-US" sz="2400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ข้อมูลร้านค้าวัตถุดิบ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สามารถค้นหาและแสดงข้อมูลร้านค้าวัตถุดิบ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th-TH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การจัดการข้อมูลประเภทอาหาร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แก้ไข ลบ ข้อมูลประเภทอาหาร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สามารถแสดงข้อมูลประเภทอาหาร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34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1369</TotalTime>
  <Words>857</Words>
  <Application>Microsoft Office PowerPoint</Application>
  <PresentationFormat>Widescreen</PresentationFormat>
  <Paragraphs>295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Cordia New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savefyGUY</dc:creator>
  <cp:lastModifiedBy>savefyGUY</cp:lastModifiedBy>
  <cp:revision>97</cp:revision>
  <dcterms:created xsi:type="dcterms:W3CDTF">2016-09-05T04:37:41Z</dcterms:created>
  <dcterms:modified xsi:type="dcterms:W3CDTF">2016-09-19T16:08:56Z</dcterms:modified>
</cp:coreProperties>
</file>